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ppt/_rels/presentation.xml.rels" ContentType="application/vnd.openxmlformats-package.relationships+xml"/>
  <Override PartName="/ppt/notesSlides/_rels/notesSlide47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3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32.xml.rels" ContentType="application/vnd.openxmlformats-package.relationships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8.xml" ContentType="application/vnd.openxmlformats-officedocument.presentationml.notesSlide+xml"/>
  <Override PartName="/ppt/media/image52.png" ContentType="image/png"/>
  <Override PartName="/ppt/media/image51.png" ContentType="image/png"/>
  <Override PartName="/ppt/media/image50.png" ContentType="image/png"/>
  <Override PartName="/ppt/media/image44.png" ContentType="image/png"/>
  <Override PartName="/ppt/media/image43.jpeg" ContentType="image/jpeg"/>
  <Override PartName="/ppt/media/image42.png" ContentType="image/png"/>
  <Override PartName="/ppt/media/image41.png" ContentType="image/png"/>
  <Override PartName="/ppt/media/image40.png" ContentType="image/png"/>
  <Override PartName="/ppt/media/image15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2.jpeg" ContentType="image/jpeg"/>
  <Override PartName="/ppt/media/image1.jpeg" ContentType="image/jpeg"/>
  <Override PartName="/ppt/media/image39.png" ContentType="image/png"/>
  <Override PartName="/ppt/media/image14.png" ContentType="image/png"/>
  <Override PartName="/ppt/media/image4.jpeg" ContentType="image/jpeg"/>
  <Override PartName="/ppt/media/image16.png" ContentType="image/png"/>
  <Override PartName="/ppt/media/image6.jpeg" ContentType="image/jpeg"/>
  <Override PartName="/ppt/media/image1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9.jpeg" ContentType="image/jpe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7.png" ContentType="image/png"/>
  <Override PartName="/ppt/media/image8.png" ContentType="image/png"/>
  <Override PartName="/ppt/media/image3.png" ContentType="image/png"/>
  <Override PartName="/ppt/media/image5.png" ContentType="image/png"/>
  <Override PartName="/ppt/slideMasters/slideMaster5.xml" ContentType="application/vnd.openxmlformats-officedocument.presentationml.slideMaster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_rels/item1.xml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</p:sldIdLst>
  <p:sldSz cx="12188825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Click to move the slide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27266E6A-77FD-4E4A-B44B-B29BBF6271B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11.xml"/><Relationship Id="rId4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13.xml"/><Relationship Id="rId4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19.xml"/><Relationship Id="rId4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20.xml"/><Relationship Id="rId4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21.xml"/><Relationship Id="rId4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22.xml"/><Relationship Id="rId4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23.xml"/><Relationship Id="rId4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29.xml"/><Relationship Id="rId4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3.xml"/><Relationship Id="rId4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30.xml"/><Relationship Id="rId4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31.xml"/><Relationship Id="rId4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32.xml"/><Relationship Id="rId4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38.xml"/><Relationship Id="rId4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39.xml"/><Relationship Id="rId4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40.xml"/><Relationship Id="rId4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45.xml"/><Relationship Id="rId4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46.xml"/><Relationship Id="rId4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47.xml"/><Relationship Id="rId4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6.xml"/><Relationship Id="rId4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7.xml"/><Relationship Id="rId4" Type="http://schemas.openxmlformats.org/officeDocument/2006/relationships/notesMaster" Target="../notesMasters/notesMaster1.xml"/>
</Relationship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489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490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491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9B6B03B-1DDC-444E-8333-ABC965C87784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493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494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495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9697D44-9C66-4367-8205-203E68C68005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497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498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499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84A5D62-1F8E-43D5-B175-D1054576EE7E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TextShape 1"/>
          <p:cNvSpPr txBox="1"/>
          <p:nvPr/>
        </p:nvSpPr>
        <p:spPr>
          <a:xfrm>
            <a:off x="0" y="0"/>
            <a:ext cx="2971440" cy="2516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*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472" name="TextShape 2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latin typeface="Times New Roman"/>
              </a:rPr>
              <a:t>(c) 2007 National Academy for Software Development - http://academy.devbg.org. All rights reserved. Unauthorized copying or re-distribution is strictly prohibited.*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473" name="TextShape 3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6BDE5CE-2E8D-4769-AB4D-3CDB5EA26691}" type="slidenum">
              <a:rPr b="0" lang="en-US" sz="1000" spc="-1" strike="noStrike">
                <a:latin typeface="Times New Roman"/>
              </a:rPr>
              <a:t>&lt;number&gt;</a:t>
            </a:fld>
            <a:r>
              <a:rPr b="0" lang="en-US" sz="1000" spc="-1" strike="noStrike">
                <a:latin typeface="Times New Roman"/>
              </a:rPr>
              <a:t>##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474" name="PlaceHolder 4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475" name="PlaceHolder 5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501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502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503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159F987-394C-495D-BD52-EAD7D3B36F72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505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506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507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DE470E0-F669-4E57-BF70-829541407F6B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509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510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511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8E02DF6-D225-420E-A084-1398ACF61185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513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514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515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0E4F4AB-0FF8-4193-899B-1717FF348985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517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518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519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DBC1B96-10E3-4C17-BB4E-25EF65F5083F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477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478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479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6C11D71-5F00-4E1F-A6ED-EB90FBFA97CF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521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522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523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3C96824-2006-48E3-A69C-0283B53B177E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525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526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527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BA17242-0311-4316-AE91-E7FDA454B324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529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530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531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4B4CC71-05DA-4B4C-9506-07C0920C50C1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533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534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535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FF0855C-560B-44FD-98AB-18E9EE7FCBEF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537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538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539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E0D62D9-C0E1-4D47-AB83-DB535CFFC70B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541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542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543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D037F19-4C25-44C8-B3E3-BA589A33AF2D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TextShape 1"/>
          <p:cNvSpPr txBox="1"/>
          <p:nvPr/>
        </p:nvSpPr>
        <p:spPr>
          <a:xfrm>
            <a:off x="0" y="0"/>
            <a:ext cx="2971440" cy="2516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*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545" name="TextShape 2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latin typeface="Times New Roman"/>
              </a:rPr>
              <a:t>(c) 2007 National Academy for Software Development - http://academy.devbg.org. All rights reserved. Unauthorized copying or re-distribution is strictly prohibited.*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546" name="TextShape 3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4A341B2-2743-40CD-B407-DBEFAC85762F}" type="slidenum">
              <a:rPr b="0" lang="en-US" sz="1000" spc="-1" strike="noStrike">
                <a:latin typeface="Times New Roman"/>
              </a:rPr>
              <a:t>&lt;number&gt;</a:t>
            </a:fld>
            <a:r>
              <a:rPr b="0" lang="en-US" sz="1000" spc="-1" strike="noStrike">
                <a:latin typeface="Times New Roman"/>
              </a:rPr>
              <a:t>##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547" name="PlaceHolder 4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548" name="PlaceHolder 5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550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551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Calibri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Calibri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552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8D9803A-17DD-4138-86BF-EF33663D72CD}" type="slidenum">
              <a:rPr b="0" lang="en-US" sz="10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554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555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556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2975C55-315C-4056-AE96-4CE78CD8A7C9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558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559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560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D2D408D-D1CC-412F-9370-35067AFD2520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481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482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483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031E536-A37C-4ECF-948A-C212233C4E1D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485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486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487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145AE2B-0FC2-43D5-B9F3-3D7F866F6D06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190440" y="4060800"/>
            <a:ext cx="1180440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19044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23916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181760" y="115128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8173080" y="115128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190440" y="406080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181760" y="406080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8173080" y="406080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188640" y="40320"/>
            <a:ext cx="9577080" cy="5149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19044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916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190440" y="4060800"/>
            <a:ext cx="1180440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190440" y="4060800"/>
            <a:ext cx="1180440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19044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23916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181760" y="115128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8173080" y="115128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190440" y="406080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4181760" y="406080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body"/>
          </p:nvPr>
        </p:nvSpPr>
        <p:spPr>
          <a:xfrm>
            <a:off x="8173080" y="406080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188640" y="40320"/>
            <a:ext cx="9577080" cy="5149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19044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23916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190440" y="4060800"/>
            <a:ext cx="1180440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190440" y="4060800"/>
            <a:ext cx="1180440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19044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623916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181760" y="115128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8173080" y="115128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190440" y="406080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4181760" y="406080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8173080" y="406080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subTitle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subTitle"/>
          </p:nvPr>
        </p:nvSpPr>
        <p:spPr>
          <a:xfrm>
            <a:off x="188640" y="40320"/>
            <a:ext cx="9577080" cy="5149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19044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623916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190440" y="4060800"/>
            <a:ext cx="1180440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190440" y="4060800"/>
            <a:ext cx="1180440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19044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 type="body"/>
          </p:nvPr>
        </p:nvSpPr>
        <p:spPr>
          <a:xfrm>
            <a:off x="623916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181760" y="115128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8173080" y="115128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1" name="PlaceHolder 5"/>
          <p:cNvSpPr>
            <a:spLocks noGrp="1"/>
          </p:cNvSpPr>
          <p:nvPr>
            <p:ph type="body"/>
          </p:nvPr>
        </p:nvSpPr>
        <p:spPr>
          <a:xfrm>
            <a:off x="190440" y="406080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2" name="PlaceHolder 6"/>
          <p:cNvSpPr>
            <a:spLocks noGrp="1"/>
          </p:cNvSpPr>
          <p:nvPr>
            <p:ph type="body"/>
          </p:nvPr>
        </p:nvSpPr>
        <p:spPr>
          <a:xfrm>
            <a:off x="4181760" y="406080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3" name="PlaceHolder 7"/>
          <p:cNvSpPr>
            <a:spLocks noGrp="1"/>
          </p:cNvSpPr>
          <p:nvPr>
            <p:ph type="body"/>
          </p:nvPr>
        </p:nvSpPr>
        <p:spPr>
          <a:xfrm>
            <a:off x="8173080" y="406080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subTitle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subTitle"/>
          </p:nvPr>
        </p:nvSpPr>
        <p:spPr>
          <a:xfrm>
            <a:off x="188640" y="40320"/>
            <a:ext cx="9577080" cy="5149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19044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623916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190440" y="4060800"/>
            <a:ext cx="1180440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190440" y="4060800"/>
            <a:ext cx="1180440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19044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 type="body"/>
          </p:nvPr>
        </p:nvSpPr>
        <p:spPr>
          <a:xfrm>
            <a:off x="623916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188640" y="40320"/>
            <a:ext cx="9577080" cy="5149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4181760" y="115128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8173080" y="115128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9" name="PlaceHolder 5"/>
          <p:cNvSpPr>
            <a:spLocks noGrp="1"/>
          </p:cNvSpPr>
          <p:nvPr>
            <p:ph type="body"/>
          </p:nvPr>
        </p:nvSpPr>
        <p:spPr>
          <a:xfrm>
            <a:off x="190440" y="406080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0" name="PlaceHolder 6"/>
          <p:cNvSpPr>
            <a:spLocks noGrp="1"/>
          </p:cNvSpPr>
          <p:nvPr>
            <p:ph type="body"/>
          </p:nvPr>
        </p:nvSpPr>
        <p:spPr>
          <a:xfrm>
            <a:off x="4181760" y="406080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1" name="PlaceHolder 7"/>
          <p:cNvSpPr>
            <a:spLocks noGrp="1"/>
          </p:cNvSpPr>
          <p:nvPr>
            <p:ph type="body"/>
          </p:nvPr>
        </p:nvSpPr>
        <p:spPr>
          <a:xfrm>
            <a:off x="8173080" y="406080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19044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916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190440" y="4060800"/>
            <a:ext cx="1180440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jpe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6.jpe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366440" y="314280"/>
            <a:ext cx="7382160" cy="19998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r">
              <a:lnSpc>
                <a:spcPct val="90000"/>
              </a:lnSpc>
            </a:pPr>
            <a:r>
              <a:rPr b="1" lang="en-US" sz="5400" spc="-1" strike="noStrike">
                <a:solidFill>
                  <a:srgbClr val="f6d18e"/>
                </a:solidFill>
                <a:latin typeface="Calibri"/>
              </a:rPr>
              <a:t>Presentation Title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760320" y="639360"/>
            <a:ext cx="3187080" cy="4049640"/>
          </a:xfrm>
          <a:prstGeom prst="rect">
            <a:avLst/>
          </a:prstGeom>
        </p:spPr>
        <p:txBody>
          <a:bodyPr lIns="36000" rIns="36000" tIns="36000" bIns="36000" anchor="b"/>
          <a:p>
            <a:pPr>
              <a:lnSpc>
                <a:spcPct val="105000"/>
              </a:lnSpc>
            </a:pPr>
            <a:r>
              <a:rPr b="1" lang="en-US" sz="2800" spc="-1" strike="noStrike">
                <a:solidFill>
                  <a:srgbClr val="ee792a"/>
                </a:solidFill>
                <a:latin typeface="Calibri"/>
              </a:rPr>
              <a:t>Author Name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366440" y="4191120"/>
            <a:ext cx="7382160" cy="1904760"/>
          </a:xfrm>
          <a:prstGeom prst="rect">
            <a:avLst/>
          </a:prstGeom>
        </p:spPr>
        <p:txBody>
          <a:bodyPr lIns="108000" rIns="108000" tIns="36000" bIns="36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Insert a Picture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Here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760320" y="2831040"/>
            <a:ext cx="3187080" cy="4049640"/>
          </a:xfrm>
          <a:prstGeom prst="rect">
            <a:avLst/>
          </a:prstGeom>
        </p:spPr>
        <p:txBody>
          <a:bodyPr lIns="36000" rIns="36000" tIns="36000" bIns="36000" anchor="ctr"/>
          <a:p>
            <a:pPr>
              <a:lnSpc>
                <a:spcPct val="105000"/>
              </a:lnSpc>
            </a:pPr>
            <a:r>
              <a:rPr b="1" lang="en-US" sz="2300" spc="-1" strike="noStrike">
                <a:solidFill>
                  <a:srgbClr val="f4b36c"/>
                </a:solidFill>
                <a:latin typeface="Calibri"/>
              </a:rPr>
              <a:t>Position</a:t>
            </a:r>
            <a:endParaRPr b="0" lang="en-US" sz="23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760320" y="3184560"/>
            <a:ext cx="3187080" cy="4049640"/>
          </a:xfrm>
          <a:prstGeom prst="rect">
            <a:avLst/>
          </a:prstGeom>
        </p:spPr>
        <p:txBody>
          <a:bodyPr lIns="36000" rIns="36000" tIns="36000" bIns="36000" anchor="ctr"/>
          <a:p>
            <a:pPr>
              <a:lnSpc>
                <a:spcPct val="105000"/>
              </a:lnSpc>
            </a:pPr>
            <a:r>
              <a:rPr b="1" lang="en-US" sz="2000" spc="-1" strike="noStrike">
                <a:solidFill>
                  <a:srgbClr val="f9daab"/>
                </a:solidFill>
                <a:latin typeface="Calibri"/>
              </a:rPr>
              <a:t>Web Site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760320" y="3551400"/>
            <a:ext cx="3187080" cy="4049640"/>
          </a:xfrm>
          <a:prstGeom prst="rect">
            <a:avLst/>
          </a:prstGeom>
        </p:spPr>
        <p:txBody>
          <a:bodyPr lIns="36000" rIns="36000" tIns="36000" bIns="36000" anchor="ctr"/>
          <a:p>
            <a:pPr>
              <a:lnSpc>
                <a:spcPct val="105000"/>
              </a:lnSpc>
            </a:pPr>
            <a:r>
              <a:rPr b="1" lang="en-US" sz="1800" spc="-1" strike="noStrike">
                <a:solidFill>
                  <a:srgbClr val="f27a44"/>
                </a:solidFill>
                <a:latin typeface="Calibri"/>
              </a:rPr>
              <a:t>Company Name</a:t>
            </a: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760320" y="3876480"/>
            <a:ext cx="3187080" cy="4049640"/>
          </a:xfrm>
          <a:prstGeom prst="rect">
            <a:avLst/>
          </a:prstGeom>
        </p:spPr>
        <p:txBody>
          <a:bodyPr lIns="36000" rIns="36000" tIns="36000" bIns="36000" anchor="ctr"/>
          <a:p>
            <a:pPr>
              <a:lnSpc>
                <a:spcPct val="105000"/>
              </a:lnSpc>
            </a:pPr>
            <a:r>
              <a:rPr b="1" lang="en-US" sz="1600" spc="-1" strike="noStrike">
                <a:solidFill>
                  <a:srgbClr val="f27a44"/>
                </a:solidFill>
                <a:latin typeface="Calibri"/>
              </a:rPr>
              <a:t>Company Web Site</a:t>
            </a:r>
            <a:endParaRPr b="0" lang="en-US" sz="16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dt"/>
          </p:nvPr>
        </p:nvSpPr>
        <p:spPr>
          <a:xfrm>
            <a:off x="188640" y="6525000"/>
            <a:ext cx="1223640" cy="196200"/>
          </a:xfrm>
          <a:prstGeom prst="rect">
            <a:avLst/>
          </a:prstGeom>
        </p:spPr>
        <p:txBody>
          <a:bodyPr lIns="36000" rIns="36000" tIns="36000" bIns="36000"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ftr"/>
          </p:nvPr>
        </p:nvSpPr>
        <p:spPr>
          <a:xfrm>
            <a:off x="1414440" y="6525000"/>
            <a:ext cx="10150200" cy="196200"/>
          </a:xfrm>
          <a:prstGeom prst="rect">
            <a:avLst/>
          </a:prstGeom>
        </p:spPr>
        <p:txBody>
          <a:bodyPr lIns="36000" rIns="36000" tIns="36000" bIns="36000"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sldNum"/>
          </p:nvPr>
        </p:nvSpPr>
        <p:spPr>
          <a:xfrm>
            <a:off x="11566440" y="6525000"/>
            <a:ext cx="428400" cy="196200"/>
          </a:xfrm>
          <a:prstGeom prst="rect">
            <a:avLst/>
          </a:prstGeom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A640B64B-5AFD-4FE2-8DEB-BD1C0CC40D74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108000" rIns="108000" tIns="36000" bIns="36000"/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First Level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Second Level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2" marL="91440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Third Level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pPr lvl="3" marL="121896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d9411"/>
              </a:buClr>
              <a:buSzPct val="80000"/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Fourth Level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  <a:p>
            <a:pPr lvl="4" marL="15238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28d10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Fifth Level`</a:t>
            </a:r>
            <a:endParaRPr b="0" lang="en-US" sz="2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Slide Title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48" name="Picture 7" descr=""/>
          <p:cNvPicPr/>
          <p:nvPr/>
        </p:nvPicPr>
        <p:blipFill>
          <a:blip r:embed="rId3"/>
          <a:stretch/>
        </p:blipFill>
        <p:spPr>
          <a:xfrm>
            <a:off x="9783000" y="319680"/>
            <a:ext cx="2211840" cy="55152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446120" y="4219560"/>
            <a:ext cx="8938080" cy="1553400"/>
          </a:xfrm>
          <a:prstGeom prst="rect">
            <a:avLst/>
          </a:prstGeom>
        </p:spPr>
        <p:txBody>
          <a:bodyPr lIns="36000" rIns="36000" tIns="36000" bIns="36000" anchor="b"/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</a:rPr>
              <a:t>Click to Edit Section Title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1446120" y="5754960"/>
            <a:ext cx="8938080" cy="4049640"/>
          </a:xfrm>
          <a:prstGeom prst="rect">
            <a:avLst/>
          </a:prstGeom>
        </p:spPr>
        <p:txBody>
          <a:bodyPr lIns="36000" rIns="36000" tIns="36000" bIns="36000"/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9" strike="noStrike">
                <a:solidFill>
                  <a:srgbClr val="f0a22e"/>
                </a:solidFill>
                <a:latin typeface="Calibri"/>
              </a:rPr>
              <a:t>Click to Edit Section Subtitle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87" name="Picture 4" descr=""/>
          <p:cNvPicPr/>
          <p:nvPr/>
        </p:nvPicPr>
        <p:blipFill>
          <a:blip r:embed="rId3"/>
          <a:stretch/>
        </p:blipFill>
        <p:spPr>
          <a:xfrm>
            <a:off x="9783000" y="319680"/>
            <a:ext cx="2211840" cy="55152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body"/>
          </p:nvPr>
        </p:nvSpPr>
        <p:spPr>
          <a:xfrm>
            <a:off x="1529280" y="6400800"/>
            <a:ext cx="10482120" cy="4049640"/>
          </a:xfrm>
          <a:prstGeom prst="rect">
            <a:avLst/>
          </a:prstGeom>
        </p:spPr>
        <p:txBody>
          <a:bodyPr lIns="36000" rIns="36000" tIns="36000" bIns="36000"/>
          <a:p>
            <a:pPr algn="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Course Web Site</a:t>
            </a: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Presentation Title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6" name="CustomShape 3"/>
          <p:cNvSpPr/>
          <p:nvPr/>
        </p:nvSpPr>
        <p:spPr>
          <a:xfrm rot="322800">
            <a:off x="10054080" y="2253960"/>
            <a:ext cx="32760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603a14"/>
                </a:solidFill>
                <a:latin typeface="Calibri"/>
              </a:rPr>
              <a:t>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7" name="CustomShape 4"/>
          <p:cNvSpPr/>
          <p:nvPr/>
        </p:nvSpPr>
        <p:spPr>
          <a:xfrm rot="20630400">
            <a:off x="7554960" y="4340880"/>
            <a:ext cx="327600" cy="39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603a14"/>
                </a:solidFill>
                <a:latin typeface="Calibri"/>
              </a:rPr>
              <a:t>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8" name="CustomShape 5"/>
          <p:cNvSpPr/>
          <p:nvPr/>
        </p:nvSpPr>
        <p:spPr>
          <a:xfrm>
            <a:off x="11497680" y="4679640"/>
            <a:ext cx="2602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603a14"/>
                </a:solidFill>
                <a:latin typeface="Calibri"/>
              </a:rPr>
              <a:t>?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29" name="CustomShape 6"/>
          <p:cNvSpPr/>
          <p:nvPr/>
        </p:nvSpPr>
        <p:spPr>
          <a:xfrm rot="20971200">
            <a:off x="6090840" y="6108840"/>
            <a:ext cx="273960" cy="30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03a14"/>
                </a:solidFill>
                <a:latin typeface="Calibri"/>
              </a:rPr>
              <a:t>?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0" name="CustomShape 7"/>
          <p:cNvSpPr/>
          <p:nvPr/>
        </p:nvSpPr>
        <p:spPr>
          <a:xfrm rot="568800">
            <a:off x="9145800" y="4032720"/>
            <a:ext cx="3121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603a14"/>
                </a:solidFill>
                <a:latin typeface="Calibri"/>
              </a:rPr>
              <a:t>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1" name="CustomShape 8"/>
          <p:cNvSpPr/>
          <p:nvPr/>
        </p:nvSpPr>
        <p:spPr>
          <a:xfrm rot="219600">
            <a:off x="7032600" y="2560320"/>
            <a:ext cx="35640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603a14"/>
                </a:solidFill>
                <a:latin typeface="Calibri"/>
              </a:rPr>
              <a:t>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2" name="CustomShape 9"/>
          <p:cNvSpPr/>
          <p:nvPr/>
        </p:nvSpPr>
        <p:spPr>
          <a:xfrm rot="20972400">
            <a:off x="11751120" y="2320200"/>
            <a:ext cx="273960" cy="30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03a14"/>
                </a:solidFill>
                <a:latin typeface="Calibri"/>
              </a:rPr>
              <a:t>?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3" name="CustomShape 10"/>
          <p:cNvSpPr/>
          <p:nvPr/>
        </p:nvSpPr>
        <p:spPr>
          <a:xfrm rot="562200">
            <a:off x="11772360" y="3448080"/>
            <a:ext cx="260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603a14"/>
                </a:solidFill>
                <a:latin typeface="Calibri"/>
              </a:rPr>
              <a:t>?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34" name="CustomShape 11"/>
          <p:cNvSpPr/>
          <p:nvPr/>
        </p:nvSpPr>
        <p:spPr>
          <a:xfrm rot="571200">
            <a:off x="11134080" y="5626440"/>
            <a:ext cx="27396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03a14"/>
                </a:solidFill>
                <a:latin typeface="Calibri"/>
              </a:rPr>
              <a:t>?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35" name="Picture 14" descr=""/>
          <p:cNvPicPr/>
          <p:nvPr/>
        </p:nvPicPr>
        <p:blipFill>
          <a:blip r:embed="rId3"/>
          <a:stretch/>
        </p:blipFill>
        <p:spPr>
          <a:xfrm rot="20967600">
            <a:off x="504000" y="2017800"/>
            <a:ext cx="2849040" cy="3305160"/>
          </a:xfrm>
          <a:prstGeom prst="rect">
            <a:avLst/>
          </a:prstGeom>
          <a:ln>
            <a:noFill/>
          </a:ln>
        </p:spPr>
      </p:pic>
      <p:sp>
        <p:nvSpPr>
          <p:cNvPr id="136" name="CustomShape 12"/>
          <p:cNvSpPr/>
          <p:nvPr/>
        </p:nvSpPr>
        <p:spPr>
          <a:xfrm rot="20949600">
            <a:off x="2718360" y="3305880"/>
            <a:ext cx="4540680" cy="94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/>
          <a:p>
            <a:pPr algn="ctr">
              <a:lnSpc>
                <a:spcPct val="100000"/>
              </a:lnSpc>
            </a:pPr>
            <a:r>
              <a:rPr b="1" lang="en-US" sz="6600" spc="-1" strike="noStrike">
                <a:solidFill>
                  <a:srgbClr val="f3be60"/>
                </a:solidFill>
                <a:latin typeface="Calibri"/>
              </a:rPr>
              <a:t>Questions?</a:t>
            </a:r>
            <a:endParaRPr b="0" lang="en-US" sz="6600" spc="-1" strike="noStrike">
              <a:latin typeface="Arial"/>
            </a:endParaRPr>
          </a:p>
        </p:txBody>
      </p:sp>
      <p:pic>
        <p:nvPicPr>
          <p:cNvPr id="137" name="Picture 16" descr=""/>
          <p:cNvPicPr/>
          <p:nvPr/>
        </p:nvPicPr>
        <p:blipFill>
          <a:blip r:embed="rId4"/>
          <a:stretch/>
        </p:blipFill>
        <p:spPr>
          <a:xfrm>
            <a:off x="9783000" y="319680"/>
            <a:ext cx="2211840" cy="55152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Click to edit the title text format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Click to edit the outline text format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Second Outline Level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Third Outline Level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Fourth Outline Level</a:t>
            </a:r>
            <a:endParaRPr b="0" lang="en-US" sz="2600" spc="-1" strike="noStrike">
              <a:solidFill>
                <a:srgbClr val="ffffff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hyperlink" Target="http://softuni.bg/" TargetMode="External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hyperlink" Target="https://softuni.bg/courses/java-oop-advanced" TargetMode="Externa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jpeg"/><Relationship Id="rId11" Type="http://schemas.openxmlformats.org/officeDocument/2006/relationships/image" Target="../media/image44.png"/><Relationship Id="rId12" Type="http://schemas.openxmlformats.org/officeDocument/2006/relationships/image" Target="../media/image45.png"/><Relationship Id="rId13" Type="http://schemas.openxmlformats.org/officeDocument/2006/relationships/image" Target="../media/image46.png"/><Relationship Id="rId14" Type="http://schemas.openxmlformats.org/officeDocument/2006/relationships/slideLayout" Target="../slideLayouts/slideLayout37.xml"/><Relationship Id="rId15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hyperlink" Target="http://softuni.bg/" TargetMode="External"/><Relationship Id="rId2" Type="http://schemas.openxmlformats.org/officeDocument/2006/relationships/hyperlink" Target="http://softuni.foundation/" TargetMode="External"/><Relationship Id="rId3" Type="http://schemas.openxmlformats.org/officeDocument/2006/relationships/hyperlink" Target="https://www.facebook.com/SoftwareUniversity" TargetMode="External"/><Relationship Id="rId4" Type="http://schemas.openxmlformats.org/officeDocument/2006/relationships/hyperlink" Target="http://forum.softuni.bg/" TargetMode="External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slideLayout" Target="../slideLayouts/slideLayout49.xml"/><Relationship Id="rId11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www.introprogramming.info/intro-java-book/" TargetMode="External"/><Relationship Id="rId5" Type="http://schemas.openxmlformats.org/officeDocument/2006/relationships/hyperlink" Target="http://creativecommons.org/licenses/by-sa/4.0/" TargetMode="External"/><Relationship Id="rId6" Type="http://schemas.openxmlformats.org/officeDocument/2006/relationships/hyperlink" Target="https://telerikacademy.com/Courses/Courses/Details/81" TargetMode="External"/><Relationship Id="rId7" Type="http://schemas.openxmlformats.org/officeDocument/2006/relationships/hyperlink" Target="http://creativecommons.org/licenses/by-nc-sa/3.0/deed.en_US" TargetMode="External"/><Relationship Id="rId8" Type="http://schemas.openxmlformats.org/officeDocument/2006/relationships/hyperlink" Target="https://telerikacademy.com/Courses/Courses/Details/219" TargetMode="External"/><Relationship Id="rId9" Type="http://schemas.openxmlformats.org/officeDocument/2006/relationships/hyperlink" Target="http://creativecommons.org/licenses/by-nc-sa/3.0/deed.en_US" TargetMode="External"/><Relationship Id="rId10" Type="http://schemas.openxmlformats.org/officeDocument/2006/relationships/image" Target="../media/image52.png"/><Relationship Id="rId11" Type="http://schemas.openxmlformats.org/officeDocument/2006/relationships/slideLayout" Target="../slideLayouts/slideLayout13.xml"/><Relationship Id="rId12" Type="http://schemas.openxmlformats.org/officeDocument/2006/relationships/notesSlide" Target="../notesSlides/notesSlide4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http://en.wikipedia.org/wiki/Kent_Beck" TargetMode="Externa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Shape 1"/>
          <p:cNvSpPr txBox="1"/>
          <p:nvPr/>
        </p:nvSpPr>
        <p:spPr>
          <a:xfrm>
            <a:off x="3732120" y="1143000"/>
            <a:ext cx="7833600" cy="987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r">
              <a:lnSpc>
                <a:spcPct val="90000"/>
              </a:lnSpc>
            </a:pPr>
            <a:r>
              <a:rPr b="1" lang="en-US" sz="5400" spc="-1" strike="noStrike">
                <a:solidFill>
                  <a:srgbClr val="f6d18e"/>
                </a:solidFill>
                <a:latin typeface="Calibri"/>
              </a:rPr>
              <a:t>Unit Testing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9" name="TextShape 2"/>
          <p:cNvSpPr txBox="1"/>
          <p:nvPr/>
        </p:nvSpPr>
        <p:spPr>
          <a:xfrm>
            <a:off x="3732120" y="2284200"/>
            <a:ext cx="7909920" cy="778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49000"/>
          </a:bodyPr>
          <a:p>
            <a:pPr algn="r">
              <a:lnSpc>
                <a:spcPct val="105000"/>
              </a:lnSpc>
              <a:spcAft>
                <a:spcPts val="601"/>
              </a:spcAft>
            </a:pPr>
            <a:r>
              <a:rPr b="0" lang="en-US" sz="4000" spc="199" strike="noStrike">
                <a:solidFill>
                  <a:srgbClr val="f0a22e"/>
                </a:solidFill>
                <a:latin typeface="Calibri"/>
              </a:rPr>
              <a:t>Building Rock-Solid Software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220" name="Group 3"/>
          <p:cNvGrpSpPr/>
          <p:nvPr/>
        </p:nvGrpSpPr>
        <p:grpSpPr>
          <a:xfrm>
            <a:off x="6932520" y="4280760"/>
            <a:ext cx="4492440" cy="1873080"/>
            <a:chOff x="6932520" y="4280760"/>
            <a:chExt cx="4492440" cy="1873080"/>
          </a:xfrm>
        </p:grpSpPr>
        <p:grpSp>
          <p:nvGrpSpPr>
            <p:cNvPr id="221" name="Group 4"/>
            <p:cNvGrpSpPr/>
            <p:nvPr/>
          </p:nvGrpSpPr>
          <p:grpSpPr>
            <a:xfrm>
              <a:off x="6932520" y="4345920"/>
              <a:ext cx="1873080" cy="1733400"/>
              <a:chOff x="6932520" y="4345920"/>
              <a:chExt cx="1873080" cy="1733400"/>
            </a:xfrm>
          </p:grpSpPr>
          <p:sp>
            <p:nvSpPr>
              <p:cNvPr id="222" name="CustomShape 5"/>
              <p:cNvSpPr/>
              <p:nvPr/>
            </p:nvSpPr>
            <p:spPr>
              <a:xfrm>
                <a:off x="7002720" y="4345920"/>
                <a:ext cx="1733400" cy="1733400"/>
              </a:xfrm>
              <a:prstGeom prst="ellipse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223" name="Picture 30" descr=""/>
              <p:cNvPicPr/>
              <p:nvPr/>
            </p:nvPicPr>
            <p:blipFill>
              <a:blip r:embed="rId1"/>
              <a:stretch/>
            </p:blipFill>
            <p:spPr>
              <a:xfrm>
                <a:off x="6932520" y="4355280"/>
                <a:ext cx="1873080" cy="172404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224" name="Group 6"/>
            <p:cNvGrpSpPr/>
            <p:nvPr/>
          </p:nvGrpSpPr>
          <p:grpSpPr>
            <a:xfrm>
              <a:off x="9691560" y="4280760"/>
              <a:ext cx="1733400" cy="1873080"/>
              <a:chOff x="9691560" y="4280760"/>
              <a:chExt cx="1733400" cy="1873080"/>
            </a:xfrm>
          </p:grpSpPr>
          <p:grpSp>
            <p:nvGrpSpPr>
              <p:cNvPr id="225" name="Group 7"/>
              <p:cNvGrpSpPr/>
              <p:nvPr/>
            </p:nvGrpSpPr>
            <p:grpSpPr>
              <a:xfrm>
                <a:off x="9691560" y="4280760"/>
                <a:ext cx="1733400" cy="1873080"/>
                <a:chOff x="9691560" y="4280760"/>
                <a:chExt cx="1733400" cy="1873080"/>
              </a:xfrm>
            </p:grpSpPr>
            <p:sp>
              <p:nvSpPr>
                <p:cNvPr id="226" name="CustomShape 8"/>
                <p:cNvSpPr/>
                <p:nvPr/>
              </p:nvSpPr>
              <p:spPr>
                <a:xfrm rot="5400000">
                  <a:off x="9691560" y="4350600"/>
                  <a:ext cx="1733400" cy="173340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227" name="Picture 28" descr=""/>
                <p:cNvPicPr/>
                <p:nvPr/>
              </p:nvPicPr>
              <p:blipFill>
                <a:blip r:embed="rId2"/>
                <a:stretch/>
              </p:blipFill>
              <p:spPr>
                <a:xfrm rot="5400000">
                  <a:off x="9617040" y="4355280"/>
                  <a:ext cx="1873080" cy="172404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228" name="Line 9"/>
              <p:cNvSpPr/>
              <p:nvPr/>
            </p:nvSpPr>
            <p:spPr>
              <a:xfrm flipH="1">
                <a:off x="10973160" y="5005800"/>
                <a:ext cx="91440" cy="129600"/>
              </a:xfrm>
              <a:prstGeom prst="line">
                <a:avLst/>
              </a:prstGeom>
              <a:ln w="2556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9" name="Line 10"/>
              <p:cNvSpPr/>
              <p:nvPr/>
            </p:nvSpPr>
            <p:spPr>
              <a:xfrm flipH="1">
                <a:off x="10971000" y="5288040"/>
                <a:ext cx="91440" cy="129240"/>
              </a:xfrm>
              <a:prstGeom prst="line">
                <a:avLst/>
              </a:prstGeom>
              <a:ln w="2556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0" name="Line 11"/>
              <p:cNvSpPr/>
              <p:nvPr/>
            </p:nvSpPr>
            <p:spPr>
              <a:xfrm flipH="1" flipV="1">
                <a:off x="10973160" y="5005800"/>
                <a:ext cx="91440" cy="129600"/>
              </a:xfrm>
              <a:prstGeom prst="line">
                <a:avLst/>
              </a:prstGeom>
              <a:ln w="2556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1" name="Line 12"/>
              <p:cNvSpPr/>
              <p:nvPr/>
            </p:nvSpPr>
            <p:spPr>
              <a:xfrm flipH="1" flipV="1">
                <a:off x="10971000" y="5283360"/>
                <a:ext cx="91440" cy="129600"/>
              </a:xfrm>
              <a:prstGeom prst="line">
                <a:avLst/>
              </a:prstGeom>
              <a:ln w="2556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232" name="CustomShape 13"/>
            <p:cNvSpPr/>
            <p:nvPr/>
          </p:nvSpPr>
          <p:spPr>
            <a:xfrm rot="16200000">
              <a:off x="8933400" y="4952160"/>
              <a:ext cx="636120" cy="520920"/>
            </a:xfrm>
            <a:prstGeom prst="downArrow">
              <a:avLst>
                <a:gd name="adj1" fmla="val 50000"/>
                <a:gd name="adj2" fmla="val 50000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33" name="CustomShape 14"/>
          <p:cNvSpPr/>
          <p:nvPr/>
        </p:nvSpPr>
        <p:spPr>
          <a:xfrm rot="576000">
            <a:off x="4912200" y="3806640"/>
            <a:ext cx="190584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85000"/>
              </a:lnSpc>
            </a:pPr>
            <a:r>
              <a:rPr b="1" lang="en-US" sz="2400" spc="49" strike="noStrike">
                <a:solidFill>
                  <a:srgbClr val="fff0d9"/>
                </a:solidFill>
                <a:latin typeface="Calibri"/>
              </a:rPr>
              <a:t>Java OOP</a:t>
            </a:r>
            <a:br/>
            <a:r>
              <a:rPr b="1" lang="en-US" sz="2400" spc="49" strike="noStrike">
                <a:solidFill>
                  <a:srgbClr val="fff0d9"/>
                </a:solidFill>
                <a:latin typeface="Calibri"/>
              </a:rPr>
              <a:t>Advanced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34" name="Picture 32" descr=""/>
          <p:cNvPicPr/>
          <p:nvPr/>
        </p:nvPicPr>
        <p:blipFill>
          <a:blip r:embed="rId3"/>
          <a:stretch/>
        </p:blipFill>
        <p:spPr>
          <a:xfrm>
            <a:off x="3450240" y="4191120"/>
            <a:ext cx="2252880" cy="2437920"/>
          </a:xfrm>
          <a:prstGeom prst="rect">
            <a:avLst/>
          </a:prstGeom>
          <a:ln>
            <a:noFill/>
          </a:ln>
        </p:spPr>
      </p:pic>
      <p:sp>
        <p:nvSpPr>
          <p:cNvPr id="235" name="TextShape 15"/>
          <p:cNvSpPr txBox="1"/>
          <p:nvPr/>
        </p:nvSpPr>
        <p:spPr>
          <a:xfrm>
            <a:off x="684360" y="4583160"/>
            <a:ext cx="3187080" cy="5248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/>
          <a:p>
            <a:pPr>
              <a:lnSpc>
                <a:spcPct val="105000"/>
              </a:lnSpc>
            </a:pPr>
            <a:r>
              <a:rPr b="1" lang="en-US" sz="2800" spc="-1" strike="noStrike">
                <a:solidFill>
                  <a:srgbClr val="ee792a"/>
                </a:solidFill>
                <a:latin typeface="Calibri"/>
              </a:rPr>
              <a:t>SoftUni Team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6" name="TextShape 16"/>
          <p:cNvSpPr txBox="1"/>
          <p:nvPr/>
        </p:nvSpPr>
        <p:spPr>
          <a:xfrm>
            <a:off x="684360" y="5053320"/>
            <a:ext cx="3187080" cy="4438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>
              <a:lnSpc>
                <a:spcPct val="105000"/>
              </a:lnSpc>
            </a:pPr>
            <a:r>
              <a:rPr b="1" lang="en-US" sz="2300" spc="-1" strike="noStrike">
                <a:solidFill>
                  <a:srgbClr val="f4b36c"/>
                </a:solidFill>
                <a:latin typeface="Calibri"/>
              </a:rPr>
              <a:t>Technical Trainers</a:t>
            </a:r>
            <a:endParaRPr b="0" lang="en-US" sz="23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7" name="TextShape 17"/>
          <p:cNvSpPr txBox="1"/>
          <p:nvPr/>
        </p:nvSpPr>
        <p:spPr>
          <a:xfrm>
            <a:off x="684360" y="5499720"/>
            <a:ext cx="3187080" cy="36324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>
              <a:lnSpc>
                <a:spcPct val="105000"/>
              </a:lnSpc>
            </a:pPr>
            <a:r>
              <a:rPr b="1" lang="en-US" sz="1800" spc="-1" strike="noStrike">
                <a:solidFill>
                  <a:srgbClr val="f27a44"/>
                </a:solidFill>
                <a:latin typeface="Calibri"/>
              </a:rPr>
              <a:t>Software University</a:t>
            </a: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8" name="TextShape 18"/>
          <p:cNvSpPr txBox="1"/>
          <p:nvPr/>
        </p:nvSpPr>
        <p:spPr>
          <a:xfrm>
            <a:off x="684360" y="5841000"/>
            <a:ext cx="3187080" cy="33084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>
              <a:lnSpc>
                <a:spcPct val="105000"/>
              </a:lnSpc>
            </a:pPr>
            <a:r>
              <a:rPr b="1" lang="en-US" sz="1600" spc="-1" strike="noStrike" u="sng">
                <a:solidFill>
                  <a:srgbClr val="f6c781"/>
                </a:solidFill>
                <a:uFillTx/>
                <a:latin typeface="Calibri"/>
                <a:hlinkClick r:id="rId4"/>
              </a:rPr>
              <a:t>http://softuni.bg</a:t>
            </a:r>
            <a:endParaRPr b="0" lang="en-US" sz="16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39" name="Picture 4" descr=""/>
          <p:cNvPicPr/>
          <p:nvPr/>
        </p:nvPicPr>
        <p:blipFill>
          <a:blip r:embed="rId5">
            <a:alphaModFix amt="50000"/>
          </a:blip>
          <a:stretch/>
        </p:blipFill>
        <p:spPr>
          <a:xfrm>
            <a:off x="745920" y="3219120"/>
            <a:ext cx="2175120" cy="760680"/>
          </a:xfrm>
          <a:prstGeom prst="rect">
            <a:avLst/>
          </a:prstGeom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240" name="Picture 38" descr=""/>
          <p:cNvPicPr/>
          <p:nvPr/>
        </p:nvPicPr>
        <p:blipFill>
          <a:blip r:embed="rId6"/>
          <a:stretch/>
        </p:blipFill>
        <p:spPr>
          <a:xfrm>
            <a:off x="678600" y="2496240"/>
            <a:ext cx="2211840" cy="551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34E9C5DB-8FE6-4D08-ACDD-769464AE6C73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81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304920" indent="-304560">
              <a:lnSpc>
                <a:spcPct val="100000"/>
              </a:lnSpc>
              <a:spcBef>
                <a:spcPts val="799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Create new package (e.g. </a:t>
            </a:r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tests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)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799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Create a class for test methods (e.g. </a:t>
            </a:r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BankAccountTests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)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799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Create a </a:t>
            </a:r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public void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method annotated with </a:t>
            </a:r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@Test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82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Junit – Writing Tests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83" name="CustomShape 4"/>
          <p:cNvSpPr/>
          <p:nvPr/>
        </p:nvSpPr>
        <p:spPr>
          <a:xfrm>
            <a:off x="672480" y="3572280"/>
            <a:ext cx="10839960" cy="24969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@Test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public void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depositShouldAddMoney()</a:t>
            </a: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 </a:t>
            </a: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/* voodoo magic */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}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3" dur="indefinite" restart="never" nodeType="tmRoot">
          <p:childTnLst>
            <p:seq>
              <p:cTn id="104" dur="indefinite" nodeType="mainSeq">
                <p:childTnLst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extShape 1"/>
          <p:cNvSpPr txBox="1"/>
          <p:nvPr/>
        </p:nvSpPr>
        <p:spPr>
          <a:xfrm>
            <a:off x="190440" y="99072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Arrange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 - Preconditions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Act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 - Test a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single behavior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Assert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 - Postconditions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85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086877E4-38F4-4674-9868-D56F5179833B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10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86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3A Pattern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87" name="CustomShape 4"/>
          <p:cNvSpPr/>
          <p:nvPr/>
        </p:nvSpPr>
        <p:spPr>
          <a:xfrm>
            <a:off x="664200" y="3106080"/>
            <a:ext cx="10839960" cy="34113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@Test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public void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depositShouldAddMoney()</a:t>
            </a: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 {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BankAccount account = new BankAccount();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account.deposit(50);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Assert</a:t>
            </a: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.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assertTrue(</a:t>
            </a: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account.getBalance() == 50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)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}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88" name="CustomShape 5"/>
          <p:cNvSpPr/>
          <p:nvPr/>
        </p:nvSpPr>
        <p:spPr>
          <a:xfrm>
            <a:off x="7923240" y="2874240"/>
            <a:ext cx="3276360" cy="956880"/>
          </a:xfrm>
          <a:prstGeom prst="wedgeRoundRectCallout">
            <a:avLst>
              <a:gd name="adj1" fmla="val -61846"/>
              <a:gd name="adj2" fmla="val 45160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Each test should test a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single behavior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!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7" dur="indefinite" restart="never" nodeType="tmRoot">
          <p:childTnLst>
            <p:seq>
              <p:cTn id="118" dur="indefinite" nodeType="mainSeq">
                <p:childTnLst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A4E7A07F-8962-4490-B364-D833FC66C08A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11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90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304920" indent="-304560">
              <a:lnSpc>
                <a:spcPct val="100000"/>
              </a:lnSpc>
              <a:spcBef>
                <a:spcPts val="799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Sometimes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throwing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an exception is the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expected behavior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91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Exceptions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92" name="CustomShape 4"/>
          <p:cNvSpPr/>
          <p:nvPr/>
        </p:nvSpPr>
        <p:spPr>
          <a:xfrm>
            <a:off x="664200" y="2656440"/>
            <a:ext cx="10839960" cy="28324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@Test(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expected = IllegalArgumentException.class</a:t>
            </a: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)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public void depositNegativeShouldNotAddMoney() {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BankAccount account = new BankAccount();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account.deposit(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-50</a:t>
            </a: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}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3" name="CustomShape 5"/>
          <p:cNvSpPr/>
          <p:nvPr/>
        </p:nvSpPr>
        <p:spPr>
          <a:xfrm>
            <a:off x="8913960" y="4248360"/>
            <a:ext cx="1371240" cy="304560"/>
          </a:xfrm>
          <a:prstGeom prst="wedgeRoundRectCallout">
            <a:avLst>
              <a:gd name="adj1" fmla="val -42199"/>
              <a:gd name="adj2" fmla="val -89721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Arrange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4" name="CustomShape 6"/>
          <p:cNvSpPr/>
          <p:nvPr/>
        </p:nvSpPr>
        <p:spPr>
          <a:xfrm>
            <a:off x="5246280" y="4876920"/>
            <a:ext cx="837720" cy="317520"/>
          </a:xfrm>
          <a:prstGeom prst="wedgeRoundRectCallout">
            <a:avLst>
              <a:gd name="adj1" fmla="val -45890"/>
              <a:gd name="adj2" fmla="val -84468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Act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5" name="CustomShape 7"/>
          <p:cNvSpPr/>
          <p:nvPr/>
        </p:nvSpPr>
        <p:spPr>
          <a:xfrm>
            <a:off x="10132920" y="2503800"/>
            <a:ext cx="1371240" cy="304560"/>
          </a:xfrm>
          <a:prstGeom prst="wedgeRoundRectCallout">
            <a:avLst>
              <a:gd name="adj1" fmla="val -44104"/>
              <a:gd name="adj2" fmla="val 81708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Assert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5" dur="indefinite" restart="never" nodeType="tmRoot">
          <p:childTnLst>
            <p:seq>
              <p:cTn id="136" dur="indefinite" nodeType="mainSeq">
                <p:childTnLst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6B26EE69-1A19-485E-8B0F-B090C4C53167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97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Create a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Maven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project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Add provided classes (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Axe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,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Dummy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,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Hero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) to project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In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test/java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folder, create a package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rpg_tests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Create a class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AxeTests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Create the following tests: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2" marL="91440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Test if weapon </a:t>
            </a:r>
            <a:r>
              <a:rPr b="1" lang="en-US" sz="3000" spc="-1" strike="noStrike">
                <a:solidFill>
                  <a:srgbClr val="f3cd60"/>
                </a:solidFill>
                <a:latin typeface="Calibri"/>
              </a:rPr>
              <a:t>loses durability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after attack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pPr lvl="2" marL="91440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Test attacking with a </a:t>
            </a:r>
            <a:r>
              <a:rPr b="1" lang="en-US" sz="3000" spc="-1" strike="noStrike">
                <a:solidFill>
                  <a:srgbClr val="f3cd60"/>
                </a:solidFill>
                <a:latin typeface="Calibri"/>
              </a:rPr>
              <a:t>broken weapon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98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Problem: Test Axe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99" name="Picture 2" descr=""/>
          <p:cNvPicPr/>
          <p:nvPr/>
        </p:nvPicPr>
        <p:blipFill>
          <a:blip r:embed="rId1"/>
          <a:stretch/>
        </p:blipFill>
        <p:spPr>
          <a:xfrm>
            <a:off x="9294840" y="4267080"/>
            <a:ext cx="1599840" cy="1599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9" dur="indefinite" restart="never" nodeType="tmRoot">
          <p:childTnLst>
            <p:seq>
              <p:cTn id="150" dur="indefinite" nodeType="mainSeq">
                <p:childTnLst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3E88F2FA-34C9-4D3C-974A-4492229393AB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01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Solution: Test Axe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02" name="CustomShape 3"/>
          <p:cNvSpPr/>
          <p:nvPr/>
        </p:nvSpPr>
        <p:spPr>
          <a:xfrm>
            <a:off x="664200" y="1295280"/>
            <a:ext cx="10839960" cy="51184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@Test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public void weaponLosesDurabilityAfterAttack() 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// Arrange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Axe axe = new Axe(10, 10);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Dummy dummy = new Dummy(10, 10);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// Act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axe.attack(dummy);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// Assert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Assert.assertTrue(axe.getDurabilityPoints() == 9);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}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1" dur="indefinite" restart="never" nodeType="tmRoot">
          <p:childTnLst>
            <p:seq>
              <p:cTn id="172" dur="indefinite" nodeType="mainSeq">
                <p:childTnLst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EF96912B-6B1E-4D93-8BE7-DCE4CB225AEC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04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Solution: Test Axe (2)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05" name="CustomShape 3"/>
          <p:cNvSpPr/>
          <p:nvPr/>
        </p:nvSpPr>
        <p:spPr>
          <a:xfrm>
            <a:off x="664200" y="1776960"/>
            <a:ext cx="10839960" cy="46004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@Test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(expected =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IllegalStateException.class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)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// Assert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public void brokenWeaponCantAttack() 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// Arrange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Axe axe = new Axe(10, 1);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Dummy dummy = new Dummy(10, 10);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// Act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axe.attack(dummy);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axe.attack(dummy);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}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3" dur="indefinite" restart="never" nodeType="tmRoot">
          <p:childTnLst>
            <p:seq>
              <p:cTn id="194" dur="indefinite" nodeType="mainSeq">
                <p:childTnLst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8CB989D2-9021-43C6-A7F0-17E161F893A4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07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Create a class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DummyTests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Create the following tests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2" marL="91440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Dummy </a:t>
            </a:r>
            <a:r>
              <a:rPr b="1" lang="en-US" sz="3000" spc="-1" strike="noStrike">
                <a:solidFill>
                  <a:srgbClr val="f3cd60"/>
                </a:solidFill>
                <a:latin typeface="Calibri"/>
              </a:rPr>
              <a:t>loses health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if attacked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pPr lvl="2" marL="91440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Dead Dummy </a:t>
            </a:r>
            <a:r>
              <a:rPr b="1" lang="en-US" sz="3000" spc="-1" strike="noStrike">
                <a:solidFill>
                  <a:srgbClr val="f3cd60"/>
                </a:solidFill>
                <a:latin typeface="Calibri"/>
              </a:rPr>
              <a:t>throws exception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if attacked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pPr lvl="2" marL="91440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Dead Dummy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1" lang="en-US" sz="3000" spc="-1" strike="noStrike">
                <a:solidFill>
                  <a:srgbClr val="f3cd60"/>
                </a:solidFill>
                <a:latin typeface="Calibri"/>
              </a:rPr>
              <a:t>can give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XP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pPr lvl="2" marL="91440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Alive Dummy </a:t>
            </a:r>
            <a:r>
              <a:rPr b="1" lang="en-US" sz="3000" spc="-1" strike="noStrike">
                <a:solidFill>
                  <a:srgbClr val="f3cd60"/>
                </a:solidFill>
                <a:latin typeface="Calibri"/>
              </a:rPr>
              <a:t>can't give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XP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08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Problem: Test Dummy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09" name="Picture 2" descr=""/>
          <p:cNvPicPr/>
          <p:nvPr/>
        </p:nvPicPr>
        <p:blipFill>
          <a:blip r:embed="rId1"/>
          <a:stretch/>
        </p:blipFill>
        <p:spPr>
          <a:xfrm>
            <a:off x="9066240" y="3805200"/>
            <a:ext cx="1836360" cy="1985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1" dur="indefinite" restart="never" nodeType="tmRoot">
          <p:childTnLst>
            <p:seq>
              <p:cTn id="212" dur="indefinite" nodeType="mainSeq">
                <p:childTnLst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23DD7392-2572-4D44-80D4-39F372524E58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11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Solution: Test Dummy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12" name="CustomShape 3"/>
          <p:cNvSpPr/>
          <p:nvPr/>
        </p:nvSpPr>
        <p:spPr>
          <a:xfrm>
            <a:off x="664200" y="1295280"/>
            <a:ext cx="10839960" cy="51184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@Test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public void attackedTargetLoosesHealth() 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// Arrange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Dummy dummy = new Dummy(10, 10);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// Act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dummy.takeAttack(5);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// Assert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Assert.assertTrue(dummy.getHealth() == 5);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}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// TODO: Write the rest of the tests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3" name="CustomShape 4"/>
          <p:cNvSpPr/>
          <p:nvPr/>
        </p:nvSpPr>
        <p:spPr>
          <a:xfrm>
            <a:off x="7999560" y="3733920"/>
            <a:ext cx="2285640" cy="804240"/>
          </a:xfrm>
          <a:prstGeom prst="wedgeRoundRectCallout">
            <a:avLst>
              <a:gd name="adj1" fmla="val -61084"/>
              <a:gd name="adj2" fmla="val 46242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There is a better solution…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5" dur="indefinite" restart="never" nodeType="tmRoot">
          <p:childTnLst>
            <p:seq>
              <p:cTn id="226" dur="indefinite" nodeType="mainSeq">
                <p:childTnLst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Shape 1"/>
          <p:cNvSpPr txBox="1"/>
          <p:nvPr/>
        </p:nvSpPr>
        <p:spPr>
          <a:xfrm>
            <a:off x="912960" y="4858200"/>
            <a:ext cx="1036296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/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</a:rPr>
              <a:t>Unit Testing Best Practices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15" name="TextShape 2"/>
          <p:cNvSpPr txBox="1"/>
          <p:nvPr/>
        </p:nvSpPr>
        <p:spPr>
          <a:xfrm>
            <a:off x="912960" y="5757840"/>
            <a:ext cx="10362960" cy="718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/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9" strike="noStrike">
                <a:solidFill>
                  <a:srgbClr val="f0a22e"/>
                </a:solidFill>
                <a:latin typeface="Calibri"/>
              </a:rPr>
              <a:t>How to Write Good Tests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16" name="Picture 2" descr=""/>
          <p:cNvPicPr/>
          <p:nvPr/>
        </p:nvPicPr>
        <p:blipFill>
          <a:blip r:embed="rId1"/>
          <a:stretch/>
        </p:blipFill>
        <p:spPr>
          <a:xfrm>
            <a:off x="4209480" y="1295280"/>
            <a:ext cx="3866040" cy="3062880"/>
          </a:xfrm>
          <a:prstGeom prst="rect">
            <a:avLst/>
          </a:prstGeom>
          <a:ln w="9360">
            <a:solidFill>
              <a:schemeClr val="tx1">
                <a:lumMod val="85000"/>
              </a:schemeClr>
            </a:solidFill>
            <a:miter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3" dur="indefinite" restart="never" nodeType="tmRoot">
          <p:childTnLst>
            <p:seq>
              <p:cTn id="2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assertTrue()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vs </a:t>
            </a:r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assertEquals()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assertTrue()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assertEquals(expected, actual)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18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0E07AB1B-1123-44AF-AF49-FC009F5D681A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19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Assertions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20" name="CustomShape 4"/>
          <p:cNvSpPr/>
          <p:nvPr/>
        </p:nvSpPr>
        <p:spPr>
          <a:xfrm>
            <a:off x="664200" y="2539440"/>
            <a:ext cx="10839960" cy="10645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Assert.assertTrue(account.getBalance() == 50);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21" name="CustomShape 5"/>
          <p:cNvSpPr/>
          <p:nvPr/>
        </p:nvSpPr>
        <p:spPr>
          <a:xfrm>
            <a:off x="664200" y="4495680"/>
            <a:ext cx="10839960" cy="10645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Assert.assertEquals(50, account.getBalance());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22" name="Picture 7" descr=""/>
          <p:cNvPicPr/>
          <p:nvPr/>
        </p:nvPicPr>
        <p:blipFill>
          <a:blip r:embed="rId1"/>
          <a:stretch/>
        </p:blipFill>
        <p:spPr>
          <a:xfrm>
            <a:off x="7694640" y="5379120"/>
            <a:ext cx="3123720" cy="1097640"/>
          </a:xfrm>
          <a:prstGeom prst="rect">
            <a:avLst/>
          </a:prstGeom>
          <a:ln>
            <a:noFill/>
          </a:ln>
        </p:spPr>
      </p:pic>
      <p:pic>
        <p:nvPicPr>
          <p:cNvPr id="323" name="Picture 4" descr=""/>
          <p:cNvPicPr/>
          <p:nvPr/>
        </p:nvPicPr>
        <p:blipFill>
          <a:blip r:embed="rId2"/>
          <a:stretch/>
        </p:blipFill>
        <p:spPr>
          <a:xfrm>
            <a:off x="6551640" y="3352680"/>
            <a:ext cx="4752720" cy="294840"/>
          </a:xfrm>
          <a:prstGeom prst="rect">
            <a:avLst/>
          </a:prstGeom>
          <a:ln>
            <a:solidFill>
              <a:schemeClr val="tx1">
                <a:lumMod val="85000"/>
              </a:schemeClr>
            </a:solidFill>
          </a:ln>
        </p:spPr>
      </p:pic>
      <p:sp>
        <p:nvSpPr>
          <p:cNvPr id="324" name="CustomShape 6"/>
          <p:cNvSpPr/>
          <p:nvPr/>
        </p:nvSpPr>
        <p:spPr>
          <a:xfrm>
            <a:off x="3427560" y="5544000"/>
            <a:ext cx="4114440" cy="880560"/>
          </a:xfrm>
          <a:prstGeom prst="wedgeRoundRectCallout">
            <a:avLst>
              <a:gd name="adj1" fmla="val 55145"/>
              <a:gd name="adj2" fmla="val -22527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Better description when expecting value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5" dur="indefinite" restart="never" nodeType="tmRoot">
          <p:childTnLst>
            <p:seq>
              <p:cTn id="256" dur="indefinite" nodeType="mainSeq">
                <p:childTnLst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Table of Contents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42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304920" indent="-30456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What is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Unit Testing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?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Unit Testing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Basics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762120" indent="-45684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3A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Pattern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762120" indent="-45684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Good Practices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Unit Testing Frameworks -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JUnit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Dependency</a:t>
            </a: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Injection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Mocking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and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Mock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Objects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43" name="TextShape 3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8CED37EF-0C01-4CD7-8601-81148A5EB31F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2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44" name="Picture 5" descr=""/>
          <p:cNvPicPr/>
          <p:nvPr/>
        </p:nvPicPr>
        <p:blipFill>
          <a:blip r:embed="rId1"/>
          <a:stretch/>
        </p:blipFill>
        <p:spPr>
          <a:xfrm flipH="1">
            <a:off x="8423280" y="1371600"/>
            <a:ext cx="3571920" cy="4384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>
                <p:childTnLst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extShape 1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Assertions can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show messages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Helps with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diagnostics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Hamcrest</a:t>
            </a: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 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is useful tool for test diagnostics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26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8197A613-0EFC-4019-A324-1FB946941DA9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27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Assertion Messages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28" name="CustomShape 4"/>
          <p:cNvSpPr/>
          <p:nvPr/>
        </p:nvSpPr>
        <p:spPr>
          <a:xfrm>
            <a:off x="684360" y="3276720"/>
            <a:ext cx="10839960" cy="17042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Assert.assertEquals(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   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"Wrong balance"</a:t>
            </a: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, 50, account.getBalance());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29" name="Picture 6" descr=""/>
          <p:cNvPicPr/>
          <p:nvPr/>
        </p:nvPicPr>
        <p:blipFill>
          <a:blip r:embed="rId1"/>
          <a:stretch/>
        </p:blipFill>
        <p:spPr>
          <a:xfrm>
            <a:off x="5560920" y="5043960"/>
            <a:ext cx="5440680" cy="1356840"/>
          </a:xfrm>
          <a:prstGeom prst="rect">
            <a:avLst/>
          </a:prstGeom>
          <a:ln>
            <a:solidFill>
              <a:schemeClr val="tx1">
                <a:lumMod val="85000"/>
              </a:schemeClr>
            </a:solidFill>
          </a:ln>
        </p:spPr>
      </p:pic>
      <p:sp>
        <p:nvSpPr>
          <p:cNvPr id="330" name="CustomShape 5"/>
          <p:cNvSpPr/>
          <p:nvPr/>
        </p:nvSpPr>
        <p:spPr>
          <a:xfrm>
            <a:off x="3108960" y="5303520"/>
            <a:ext cx="2209320" cy="872280"/>
          </a:xfrm>
          <a:prstGeom prst="wedgeRoundRectCallout">
            <a:avLst>
              <a:gd name="adj1" fmla="val 58298"/>
              <a:gd name="adj2" fmla="val -22527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Calibri"/>
              </a:rPr>
              <a:t>Helps finding the problem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69" dur="indefinite" restart="never" nodeType="tmRoot">
          <p:childTnLst>
            <p:seq>
              <p:cTn id="270" dur="indefinite" nodeType="mainSeq">
                <p:childTnLst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TextShape 1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Avoid using magic numbers (use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constants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instead)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32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C99D8D8A-5528-487D-B7FE-2A6549109BB4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33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Magic Numbers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34" name="CustomShape 4"/>
          <p:cNvSpPr/>
          <p:nvPr/>
        </p:nvSpPr>
        <p:spPr>
          <a:xfrm>
            <a:off x="684360" y="1905120"/>
            <a:ext cx="10839960" cy="45691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private static final int AMOUNT = 50;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@Test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public void depositShouldAddMoney() {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BankAccount account = new BankAccount();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account.deposit(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AMOUNT</a:t>
            </a: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Assert.assertEquals("Wrong balance",   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              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AMOUNT</a:t>
            </a: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, account.getBalance());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}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87" dur="indefinite" restart="never" nodeType="tmRoot">
          <p:childTnLst>
            <p:seq>
              <p:cTn id="288" dur="indefinite" nodeType="mainSeq">
                <p:childTnLst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extShape 1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Use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@Before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annotation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36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AD1A7196-E090-4784-BD00-20CBD51F4D8C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37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@Before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38" name="CustomShape 4"/>
          <p:cNvSpPr/>
          <p:nvPr/>
        </p:nvSpPr>
        <p:spPr>
          <a:xfrm>
            <a:off x="684360" y="1876320"/>
            <a:ext cx="10839960" cy="44161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private BankAccount account;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@Before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public void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createAccount()</a:t>
            </a: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this.account = new BankAccount();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}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@Test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public void depositShouldAddMoney() { /… }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39" name="CustomShape 5"/>
          <p:cNvSpPr/>
          <p:nvPr/>
        </p:nvSpPr>
        <p:spPr>
          <a:xfrm>
            <a:off x="7161120" y="2362320"/>
            <a:ext cx="2819160" cy="880560"/>
          </a:xfrm>
          <a:prstGeom prst="wedgeRoundRectCallout">
            <a:avLst>
              <a:gd name="adj1" fmla="val -59866"/>
              <a:gd name="adj2" fmla="val 46473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Executes before each test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9" dur="indefinite" restart="never" nodeType="tmRoot">
          <p:childTnLst>
            <p:seq>
              <p:cTn id="300" dur="indefinite" nodeType="mainSeq">
                <p:childTnLst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Shape 1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Test names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Should use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business domain terminology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Should be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descriptive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and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readable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41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DF9D4DFC-A8C5-4B36-A082-2CBCA3D2325D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42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Naming Test Methods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43" name="CustomShape 4"/>
          <p:cNvSpPr/>
          <p:nvPr/>
        </p:nvSpPr>
        <p:spPr>
          <a:xfrm>
            <a:off x="684360" y="5013000"/>
            <a:ext cx="10839960" cy="16747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depositAddsMoneyToBalance() {}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depositNegativeShouldNotAddMoney() {}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transferSubtractsFromSourceAddsToDestAccount() {}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44" name="CustomShape 5"/>
          <p:cNvSpPr/>
          <p:nvPr/>
        </p:nvSpPr>
        <p:spPr>
          <a:xfrm>
            <a:off x="684360" y="3184200"/>
            <a:ext cx="10839960" cy="16747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incrementNumber() {}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test1() {}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testTransfer() {}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45" name="Picture 2" descr=""/>
          <p:cNvPicPr/>
          <p:nvPr/>
        </p:nvPicPr>
        <p:blipFill>
          <a:blip r:embed="rId1"/>
          <a:stretch/>
        </p:blipFill>
        <p:spPr>
          <a:xfrm>
            <a:off x="10530000" y="54198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346" name="Picture 4" descr=""/>
          <p:cNvPicPr/>
          <p:nvPr/>
        </p:nvPicPr>
        <p:blipFill>
          <a:blip r:embed="rId2"/>
          <a:stretch/>
        </p:blipFill>
        <p:spPr>
          <a:xfrm flipH="1">
            <a:off x="10717200" y="3697920"/>
            <a:ext cx="664920" cy="664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21" dur="indefinite" restart="never" nodeType="tmRoot">
          <p:childTnLst>
            <p:seq>
              <p:cTn id="322" dur="indefinite" nodeType="mainSeq">
                <p:childTnLst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7B3F518D-59C4-44C9-8904-35B2366A244A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48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Refactor the tests for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Axe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and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Dummy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classes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Make sure that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Names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of test methods are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descriptive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You use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appropriate assertions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(assert equals vs assert true)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You use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assertion messages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There are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no magic numbers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There is no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code duplication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(Don’t Repeat Yourself)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49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Problem: Refactor Tests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43" dur="indefinite" restart="never" nodeType="tmRoot">
          <p:childTnLst>
            <p:seq>
              <p:cTn id="344" dur="indefinite" nodeType="mainSeq">
                <p:childTnLst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57AF1F13-C52D-47B4-9B2E-5C6567642C37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51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Solution: Refactor Tests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52" name="CustomShape 3"/>
          <p:cNvSpPr/>
          <p:nvPr/>
        </p:nvSpPr>
        <p:spPr>
          <a:xfrm>
            <a:off x="664200" y="1295280"/>
            <a:ext cx="10839960" cy="51184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private static final int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AXE_ATTACK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= 10;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private static final int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AXE_DURABILITY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= 10;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private static final int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DUMMY_HEALTH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= 10;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private static final int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DUMMY_XP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= 10;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private Axe axe;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private Dummy dummy;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@Beforе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public void initializeTestObjects() 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this.axe = new Axe(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AXE_ATTACK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,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AXE_DURABILITY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this.dummy = new Dummy(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DUMMY_HEALTH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,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DUMMY_XP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);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}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61" dur="indefinite" restart="never" nodeType="tmRoot">
          <p:childTnLst>
            <p:seq>
              <p:cTn id="362" dur="indefinite" nodeType="mainSeq">
                <p:childTnLst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C7C696BF-951E-4DC2-A0E3-E696160613C6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54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Solution: Refactor Tests (2)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55" name="CustomShape 3"/>
          <p:cNvSpPr/>
          <p:nvPr/>
        </p:nvSpPr>
        <p:spPr>
          <a:xfrm>
            <a:off x="664200" y="1219320"/>
            <a:ext cx="10839960" cy="51184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@Test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public void weaponLosesDurabilityAfterAttack() 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this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.axe.attack(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this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.dummy);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Assert.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assertEquals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(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"Wrong durability"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,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	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AXE_DURABILITY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,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	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axe.getDurabilityPoints());  }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@Test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(expected =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IllegalStateException.class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public void brokenWeaponCantAttack() 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this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.axe.attack(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this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.dummy);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this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.axe.attack(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this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.dummy);  }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7" dur="indefinite" restart="never" nodeType="tmRoot">
          <p:childTnLst>
            <p:seq>
              <p:cTn id="378" dur="indefinite" nodeType="mainSeq">
                <p:childTnLst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9" fill="hold">
                      <p:stCondLst>
                        <p:cond delay="indefinite"/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TextShape 1"/>
          <p:cNvSpPr txBox="1"/>
          <p:nvPr/>
        </p:nvSpPr>
        <p:spPr>
          <a:xfrm>
            <a:off x="912960" y="4858200"/>
            <a:ext cx="1036296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/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</a:rPr>
              <a:t>Unit Testing Basics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57" name="TextShape 2"/>
          <p:cNvSpPr txBox="1"/>
          <p:nvPr/>
        </p:nvSpPr>
        <p:spPr>
          <a:xfrm>
            <a:off x="912960" y="5757840"/>
            <a:ext cx="10362960" cy="718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/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9" strike="noStrike">
                <a:solidFill>
                  <a:srgbClr val="f0a22e"/>
                </a:solidFill>
                <a:latin typeface="Calibri"/>
              </a:rPr>
              <a:t>Live Exercises in Class (Lab)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58" name="Picture 13" descr=""/>
          <p:cNvPicPr/>
          <p:nvPr/>
        </p:nvPicPr>
        <p:blipFill>
          <a:blip r:embed="rId1"/>
          <a:stretch/>
        </p:blipFill>
        <p:spPr>
          <a:xfrm>
            <a:off x="4140000" y="997920"/>
            <a:ext cx="3523680" cy="3637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01" dur="indefinite" restart="never" nodeType="tmRoot">
          <p:childTnLst>
            <p:seq>
              <p:cTn id="4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extShape 1"/>
          <p:cNvSpPr txBox="1"/>
          <p:nvPr/>
        </p:nvSpPr>
        <p:spPr>
          <a:xfrm>
            <a:off x="912960" y="4858200"/>
            <a:ext cx="1036296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/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</a:rPr>
              <a:t>Dependencies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60" name="TextShape 2"/>
          <p:cNvSpPr txBox="1"/>
          <p:nvPr/>
        </p:nvSpPr>
        <p:spPr>
          <a:xfrm>
            <a:off x="912960" y="5757840"/>
            <a:ext cx="10362960" cy="718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/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9" strike="noStrike">
                <a:solidFill>
                  <a:srgbClr val="f0a22e"/>
                </a:solidFill>
                <a:latin typeface="Calibri"/>
              </a:rPr>
              <a:t>Isolating Behaviors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361" name="Group 3"/>
          <p:cNvGrpSpPr/>
          <p:nvPr/>
        </p:nvGrpSpPr>
        <p:grpSpPr>
          <a:xfrm>
            <a:off x="3274920" y="1219320"/>
            <a:ext cx="5638320" cy="3503160"/>
            <a:chOff x="3274920" y="1219320"/>
            <a:chExt cx="5638320" cy="3503160"/>
          </a:xfrm>
        </p:grpSpPr>
        <p:sp>
          <p:nvSpPr>
            <p:cNvPr id="362" name="CustomShape 4"/>
            <p:cNvSpPr/>
            <p:nvPr/>
          </p:nvSpPr>
          <p:spPr>
            <a:xfrm>
              <a:off x="3274920" y="1371600"/>
              <a:ext cx="5638320" cy="3123720"/>
            </a:xfrm>
            <a:prstGeom prst="roundRect">
              <a:avLst>
                <a:gd name="adj" fmla="val 217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63" name="Picture 2" descr=""/>
            <p:cNvPicPr/>
            <p:nvPr/>
          </p:nvPicPr>
          <p:blipFill>
            <a:blip r:embed="rId1"/>
            <a:stretch/>
          </p:blipFill>
          <p:spPr>
            <a:xfrm rot="17170200">
              <a:off x="3746160" y="1503360"/>
              <a:ext cx="2378160" cy="2378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64" name="Picture 4" descr=""/>
            <p:cNvPicPr/>
            <p:nvPr/>
          </p:nvPicPr>
          <p:blipFill>
            <a:blip r:embed="rId2"/>
            <a:stretch/>
          </p:blipFill>
          <p:spPr>
            <a:xfrm rot="16879800">
              <a:off x="7446600" y="2462760"/>
              <a:ext cx="832320" cy="8323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65" name="Picture 6" descr=""/>
            <p:cNvPicPr/>
            <p:nvPr/>
          </p:nvPicPr>
          <p:blipFill>
            <a:blip r:embed="rId3"/>
            <a:stretch/>
          </p:blipFill>
          <p:spPr>
            <a:xfrm rot="3369600">
              <a:off x="5220000" y="1811880"/>
              <a:ext cx="2437920" cy="2437920"/>
            </a:xfrm>
            <a:prstGeom prst="rect">
              <a:avLst/>
            </a:prstGeom>
            <a:ln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03" dur="indefinite" restart="never" nodeType="tmRoot">
          <p:childTnLst>
            <p:seq>
              <p:cTn id="4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extShape 1"/>
          <p:cNvSpPr txBox="1"/>
          <p:nvPr/>
        </p:nvSpPr>
        <p:spPr>
          <a:xfrm>
            <a:off x="190440" y="106416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Consider testing the following code: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We want to test a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single behavior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67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0776D438-D9C8-4246-961B-EF826A6275BC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68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Coupling and Testing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69" name="CustomShape 4"/>
          <p:cNvSpPr/>
          <p:nvPr/>
        </p:nvSpPr>
        <p:spPr>
          <a:xfrm>
            <a:off x="684360" y="2515320"/>
            <a:ext cx="10839960" cy="39902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public class Bank {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private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AccountManager</a:t>
            </a: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 accountManager;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public Bank() {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    </a:t>
            </a: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this.accountManager =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new AccountManager()</a:t>
            </a: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}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public AccountInfo getInfo(String id) { … }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}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70" name="CustomShape 5"/>
          <p:cNvSpPr/>
          <p:nvPr/>
        </p:nvSpPr>
        <p:spPr>
          <a:xfrm>
            <a:off x="8685360" y="4791960"/>
            <a:ext cx="2378880" cy="603000"/>
          </a:xfrm>
          <a:prstGeom prst="wedgeRoundRectCallout">
            <a:avLst>
              <a:gd name="adj1" fmla="val -57357"/>
              <a:gd name="adj2" fmla="val -42501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Calibri"/>
              </a:rPr>
              <a:t>Bank </a:t>
            </a:r>
            <a:r>
              <a:rPr b="1" lang="en-US" sz="1600" spc="-1" strike="noStrike">
                <a:solidFill>
                  <a:srgbClr val="f3cd60"/>
                </a:solidFill>
                <a:latin typeface="Calibri"/>
              </a:rPr>
              <a:t>depends</a:t>
            </a:r>
            <a:r>
              <a:rPr b="0" lang="en-US" sz="1600" spc="-1" strike="noStrike">
                <a:solidFill>
                  <a:srgbClr val="ffffff"/>
                </a:solidFill>
                <a:latin typeface="Calibri"/>
              </a:rPr>
              <a:t> on AccoutManager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1" name="CustomShape 6"/>
          <p:cNvSpPr/>
          <p:nvPr/>
        </p:nvSpPr>
        <p:spPr>
          <a:xfrm>
            <a:off x="7694640" y="2286000"/>
            <a:ext cx="2361960" cy="756360"/>
          </a:xfrm>
          <a:prstGeom prst="wedgeRoundRectCallout">
            <a:avLst>
              <a:gd name="adj1" fmla="val -57078"/>
              <a:gd name="adj2" fmla="val 49438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Concrete Implementation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05" dur="indefinite" restart="never" nodeType="tmRoot">
          <p:childTnLst>
            <p:seq>
              <p:cTn id="406" dur="indefinite" nodeType="mainSeq">
                <p:childTnLst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54AC3A80-95B0-487F-ACBC-83CA35BBC440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2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46" name="TextShape 2"/>
          <p:cNvSpPr txBox="1"/>
          <p:nvPr/>
        </p:nvSpPr>
        <p:spPr>
          <a:xfrm>
            <a:off x="190440" y="1151280"/>
            <a:ext cx="11804400" cy="5373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7200" spc="-1" strike="noStrike">
                <a:solidFill>
                  <a:srgbClr val="f3cd60"/>
                </a:solidFill>
                <a:latin typeface="Calibri"/>
              </a:rPr>
              <a:t>sli.do</a:t>
            </a:r>
            <a:br/>
            <a:r>
              <a:rPr b="1" lang="en-US" sz="9600" spc="-1" strike="noStrike">
                <a:solidFill>
                  <a:srgbClr val="ffffff"/>
                </a:solidFill>
                <a:latin typeface="Calibri"/>
              </a:rPr>
              <a:t># java-fund</a:t>
            </a:r>
            <a:endParaRPr b="0" lang="en-US" sz="96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9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47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Questions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TextShape 1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Need to find solution to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decouple classes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73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4ECB3270-F015-4DF0-9A46-5A30959F9AE1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74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Coupling and Testing (2)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375" name="Group 4"/>
          <p:cNvGrpSpPr/>
          <p:nvPr/>
        </p:nvGrpSpPr>
        <p:grpSpPr>
          <a:xfrm>
            <a:off x="1293840" y="3200400"/>
            <a:ext cx="3962160" cy="1904760"/>
            <a:chOff x="1293840" y="3200400"/>
            <a:chExt cx="3962160" cy="1904760"/>
          </a:xfrm>
        </p:grpSpPr>
        <p:sp>
          <p:nvSpPr>
            <p:cNvPr id="376" name="CustomShape 5"/>
            <p:cNvSpPr/>
            <p:nvPr/>
          </p:nvSpPr>
          <p:spPr>
            <a:xfrm>
              <a:off x="1293840" y="3200400"/>
              <a:ext cx="3962160" cy="1904760"/>
            </a:xfrm>
            <a:prstGeom prst="roundRect">
              <a:avLst>
                <a:gd name="adj" fmla="val 6965"/>
              </a:avLst>
            </a:prstGeom>
            <a:solidFill>
              <a:schemeClr val="accent1">
                <a:alpha val="30000"/>
              </a:schemeClr>
            </a:solidFill>
            <a:ln w="50760">
              <a:custDash>
                <a:ds d="300000" sp="100000"/>
              </a:custDash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ffffff"/>
                  </a:solidFill>
                  <a:latin typeface="Calibri"/>
                </a:rPr>
                <a:t>Bank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377" name="CustomShape 6"/>
            <p:cNvSpPr/>
            <p:nvPr/>
          </p:nvSpPr>
          <p:spPr>
            <a:xfrm>
              <a:off x="2284560" y="3664080"/>
              <a:ext cx="2742840" cy="977040"/>
            </a:xfrm>
            <a:prstGeom prst="roundRect">
              <a:avLst>
                <a:gd name="adj" fmla="val 6965"/>
              </a:avLst>
            </a:prstGeom>
            <a:solidFill>
              <a:schemeClr val="accent1">
                <a:alpha val="30000"/>
              </a:schemeClr>
            </a:solidFill>
            <a:ln w="50760">
              <a:custDash>
                <a:ds d="300000" sp="100000"/>
              </a:custDash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r"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ffffff"/>
                  </a:solidFill>
                  <a:latin typeface="Calibri"/>
                </a:rPr>
                <a:t>AccountManager</a:t>
              </a:r>
              <a:endParaRPr b="0" lang="en-US" sz="2800" spc="-1" strike="noStrike">
                <a:latin typeface="Arial"/>
              </a:endParaRPr>
            </a:p>
          </p:txBody>
        </p:sp>
      </p:grpSp>
      <p:grpSp>
        <p:nvGrpSpPr>
          <p:cNvPr id="378" name="Group 7"/>
          <p:cNvGrpSpPr/>
          <p:nvPr/>
        </p:nvGrpSpPr>
        <p:grpSpPr>
          <a:xfrm>
            <a:off x="5982480" y="2209680"/>
            <a:ext cx="4759920" cy="3838680"/>
            <a:chOff x="5982480" y="2209680"/>
            <a:chExt cx="4759920" cy="3838680"/>
          </a:xfrm>
        </p:grpSpPr>
        <p:sp>
          <p:nvSpPr>
            <p:cNvPr id="379" name="CustomShape 8"/>
            <p:cNvSpPr/>
            <p:nvPr/>
          </p:nvSpPr>
          <p:spPr>
            <a:xfrm>
              <a:off x="7008840" y="4498560"/>
              <a:ext cx="3733560" cy="1549800"/>
            </a:xfrm>
            <a:prstGeom prst="roundRect">
              <a:avLst>
                <a:gd name="adj" fmla="val 6965"/>
              </a:avLst>
            </a:prstGeom>
            <a:solidFill>
              <a:schemeClr val="accent1">
                <a:alpha val="30000"/>
              </a:schemeClr>
            </a:solidFill>
            <a:ln w="50760">
              <a:custDash>
                <a:ds d="300000" sp="100000"/>
              </a:custDash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ffffff"/>
                  </a:solidFill>
                  <a:latin typeface="Calibri"/>
                </a:rPr>
                <a:t>Bank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380" name="CustomShape 9"/>
            <p:cNvSpPr/>
            <p:nvPr/>
          </p:nvSpPr>
          <p:spPr>
            <a:xfrm>
              <a:off x="7008840" y="2209680"/>
              <a:ext cx="3733560" cy="1549800"/>
            </a:xfrm>
            <a:prstGeom prst="roundRect">
              <a:avLst>
                <a:gd name="adj" fmla="val 6965"/>
              </a:avLst>
            </a:prstGeom>
            <a:solidFill>
              <a:schemeClr val="accent1">
                <a:alpha val="30000"/>
              </a:schemeClr>
            </a:solidFill>
            <a:ln w="50760">
              <a:custDash>
                <a:ds d="300000" sp="100000"/>
              </a:custDash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ffffff"/>
                  </a:solidFill>
                  <a:latin typeface="Calibri"/>
                </a:rPr>
                <a:t>AccountManager</a:t>
              </a:r>
              <a:endParaRPr b="0" lang="en-US" sz="2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b="0" lang="en-US" sz="2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ffffff"/>
                  </a:solidFill>
                  <a:latin typeface="Calibri"/>
                </a:rPr>
                <a:t>+Account getAccount()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381" name="CustomShape 10"/>
            <p:cNvSpPr/>
            <p:nvPr/>
          </p:nvSpPr>
          <p:spPr>
            <a:xfrm flipV="1">
              <a:off x="8875800" y="3020760"/>
              <a:ext cx="360" cy="738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0760">
              <a:tailEnd len="med" type="triangle" w="med"/>
            </a:ln>
            <a:effectLst>
              <a:glow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82" name="CustomShape 11"/>
            <p:cNvSpPr/>
            <p:nvPr/>
          </p:nvSpPr>
          <p:spPr>
            <a:xfrm>
              <a:off x="8834760" y="3846960"/>
              <a:ext cx="99180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ffffff"/>
                  </a:solidFill>
                  <a:latin typeface="Calibri"/>
                </a:rPr>
                <a:t>uses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383" name="CustomShape 12"/>
            <p:cNvSpPr/>
            <p:nvPr/>
          </p:nvSpPr>
          <p:spPr>
            <a:xfrm>
              <a:off x="5982480" y="3899160"/>
              <a:ext cx="456840" cy="506880"/>
            </a:xfrm>
            <a:prstGeom prst="rightArrow">
              <a:avLst>
                <a:gd name="adj1" fmla="val 50000"/>
                <a:gd name="adj2" fmla="val 50000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84" name="CustomShape 13"/>
          <p:cNvSpPr/>
          <p:nvPr/>
        </p:nvSpPr>
        <p:spPr>
          <a:xfrm>
            <a:off x="10361520" y="1905120"/>
            <a:ext cx="1571760" cy="492120"/>
          </a:xfrm>
          <a:prstGeom prst="wedgeRoundRectCallout">
            <a:avLst>
              <a:gd name="adj1" fmla="val -57078"/>
              <a:gd name="adj2" fmla="val 49438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Interface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85" name="CustomShape 14"/>
          <p:cNvSpPr/>
          <p:nvPr/>
        </p:nvSpPr>
        <p:spPr>
          <a:xfrm>
            <a:off x="1979640" y="2606400"/>
            <a:ext cx="1942920" cy="756360"/>
          </a:xfrm>
          <a:prstGeom prst="wedgeRoundRectCallout">
            <a:avLst>
              <a:gd name="adj1" fmla="val -57078"/>
              <a:gd name="adj2" fmla="val 49438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Bank inherits bugs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9" dur="indefinite" restart="never" nodeType="tmRoot">
          <p:childTnLst>
            <p:seq>
              <p:cTn id="420" dur="indefinite" nodeType="mainSeq">
                <p:childTnLst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TextShape 1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Decouples classes and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makes code testable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87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E54C5944-9871-450E-907D-FED177462EB4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88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Dependency Injection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89" name="CustomShape 4"/>
          <p:cNvSpPr/>
          <p:nvPr/>
        </p:nvSpPr>
        <p:spPr>
          <a:xfrm>
            <a:off x="684360" y="1952640"/>
            <a:ext cx="10839960" cy="46004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interface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AccountManager {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Account getAccount();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}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public class Bank 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private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AccountManager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accountManager;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public Bank(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AccountManager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accountManager) 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this.accountManager =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accountManager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}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}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90" name="CustomShape 5"/>
          <p:cNvSpPr/>
          <p:nvPr/>
        </p:nvSpPr>
        <p:spPr>
          <a:xfrm>
            <a:off x="5551200" y="1781640"/>
            <a:ext cx="2690280" cy="456840"/>
          </a:xfrm>
          <a:prstGeom prst="wedgeRoundRectCallout">
            <a:avLst>
              <a:gd name="adj1" fmla="val -60849"/>
              <a:gd name="adj2" fmla="val 40397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Using Interface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91" name="CustomShape 6"/>
          <p:cNvSpPr/>
          <p:nvPr/>
        </p:nvSpPr>
        <p:spPr>
          <a:xfrm>
            <a:off x="8228160" y="4114800"/>
            <a:ext cx="3809520" cy="456840"/>
          </a:xfrm>
          <a:prstGeom prst="wedgeRoundRectCallout">
            <a:avLst>
              <a:gd name="adj1" fmla="val -58228"/>
              <a:gd name="adj2" fmla="val 46111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Injecting dependencies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92" name="CustomShape 7"/>
          <p:cNvSpPr/>
          <p:nvPr/>
        </p:nvSpPr>
        <p:spPr>
          <a:xfrm>
            <a:off x="4875120" y="3536280"/>
            <a:ext cx="5486040" cy="456840"/>
          </a:xfrm>
          <a:prstGeom prst="wedgeRoundRectCallout">
            <a:avLst>
              <a:gd name="adj1" fmla="val -55427"/>
              <a:gd name="adj2" fmla="val 44207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Independent from Implementation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3" dur="indefinite" restart="never" nodeType="tmRoot">
          <p:childTnLst>
            <p:seq>
              <p:cTn id="434" dur="indefinite" nodeType="mainSeq">
                <p:childTnLst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9" fill="hold">
                      <p:stCondLst>
                        <p:cond delay="indefinite"/>
                      </p:stCondLst>
                      <p:childTnLst>
                        <p:par>
                          <p:cTn id="450" fill="hold">
                            <p:stCondLst>
                              <p:cond delay="0"/>
                            </p:stCondLst>
                            <p:childTnLst>
                              <p:par>
                                <p:cTn id="4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7" fill="hold">
                      <p:stCondLst>
                        <p:cond delay="indefinite"/>
                      </p:stCondLst>
                      <p:childTnLst>
                        <p:par>
                          <p:cTn id="458" fill="hold">
                            <p:stCondLst>
                              <p:cond delay="0"/>
                            </p:stCondLst>
                            <p:childTnLst>
                              <p:par>
                                <p:cTn id="4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Shape 1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In other words, to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fixate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all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moving parts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94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F4022C52-F1A2-45A5-A337-FFA53E3C026C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95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Goal: Isolating Test Behavior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96" name="CustomShape 4"/>
          <p:cNvSpPr/>
          <p:nvPr/>
        </p:nvSpPr>
        <p:spPr>
          <a:xfrm>
            <a:off x="684360" y="1876320"/>
            <a:ext cx="10839960" cy="46004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@Test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public void testGetInfoById() 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// Arrange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AccountManager manager =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new AccountManager()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public Account getAccount(String id) { … }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}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Bank bank = new Bank(manager);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AccountInfo info = bank.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getInfo(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ID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)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// Assert…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}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97" name="CustomShape 5"/>
          <p:cNvSpPr/>
          <p:nvPr/>
        </p:nvSpPr>
        <p:spPr>
          <a:xfrm>
            <a:off x="8130240" y="4800600"/>
            <a:ext cx="3047760" cy="1101240"/>
          </a:xfrm>
          <a:prstGeom prst="wedgeRoundRectCallout">
            <a:avLst>
              <a:gd name="adj1" fmla="val -42168"/>
              <a:gd name="adj2" fmla="val -75225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Fake interface implementation with fixed behavior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98" name="CustomShape 6"/>
          <p:cNvSpPr/>
          <p:nvPr/>
        </p:nvSpPr>
        <p:spPr>
          <a:xfrm>
            <a:off x="8459640" y="3073680"/>
            <a:ext cx="2388600" cy="339480"/>
          </a:xfrm>
          <a:prstGeom prst="wedgeRoundRectCallout">
            <a:avLst>
              <a:gd name="adj1" fmla="val -57114"/>
              <a:gd name="adj2" fmla="val 45279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Anonymous class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65" dur="indefinite" restart="never" nodeType="tmRoot">
          <p:childTnLst>
            <p:seq>
              <p:cTn id="466" dur="indefinite" nodeType="mainSeq">
                <p:childTnLst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7" fill="hold">
                      <p:stCondLst>
                        <p:cond delay="indefinite"/>
                      </p:stCondLst>
                      <p:childTnLst>
                        <p:par>
                          <p:cTn id="478" fill="hold">
                            <p:stCondLst>
                              <p:cond delay="0"/>
                            </p:stCondLst>
                            <p:childTnLst>
                              <p:par>
                                <p:cTn id="4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5" fill="hold">
                      <p:stCondLst>
                        <p:cond delay="indefinite"/>
                      </p:stCondLst>
                      <p:childTnLst>
                        <p:par>
                          <p:cTn id="486" fill="hold">
                            <p:stCondLst>
                              <p:cond delay="0"/>
                            </p:stCondLst>
                            <p:childTnLst>
                              <p:par>
                                <p:cTn id="4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CAD700F5-5F9C-4E0D-8789-BC3D9B04BA59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00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Test if hero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gains XP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when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target dies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To do this, first: 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Make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Hero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class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testable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(use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Dependency Injection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)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Introduce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Interfaces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for Axe and Dummy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2" marL="91440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Interface Weapon 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pPr lvl="2" marL="91440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Interface Target 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Create test using a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fake Weapon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and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fake Dummy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01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Problem: Fake Axe and Dummy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3" dur="indefinite" restart="never" nodeType="tmRoot">
          <p:childTnLst>
            <p:seq>
              <p:cTn id="494" dur="indefinite" nodeType="mainSeq">
                <p:childTnLst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9" fill="hold">
                      <p:stCondLst>
                        <p:cond delay="indefinite"/>
                      </p:stCondLst>
                      <p:childTnLst>
                        <p:par>
                          <p:cTn id="500" fill="hold">
                            <p:stCondLst>
                              <p:cond delay="0"/>
                            </p:stCondLst>
                            <p:childTnLst>
                              <p:par>
                                <p:cTn id="5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7" fill="hold">
                      <p:stCondLst>
                        <p:cond delay="indefinite"/>
                      </p:stCondLst>
                      <p:childTnLst>
                        <p:par>
                          <p:cTn id="508" fill="hold">
                            <p:stCondLst>
                              <p:cond delay="0"/>
                            </p:stCondLst>
                            <p:childTnLst>
                              <p:par>
                                <p:cTn id="5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AB5C7E13-592D-4CE1-938C-88BBE7373B3F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03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Solution: Fake Axe and Dummy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04" name="CustomShape 3"/>
          <p:cNvSpPr/>
          <p:nvPr/>
        </p:nvSpPr>
        <p:spPr>
          <a:xfrm>
            <a:off x="664200" y="3558960"/>
            <a:ext cx="10839960" cy="304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public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interface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Target 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void takeAttack(int attackPoints);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int getHealth();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int giveExperience();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boolean isDead();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}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05" name="CustomShape 4"/>
          <p:cNvSpPr/>
          <p:nvPr/>
        </p:nvSpPr>
        <p:spPr>
          <a:xfrm>
            <a:off x="664200" y="1371600"/>
            <a:ext cx="10839960" cy="20102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public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interface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Weapon 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void attack(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Target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target);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int getAttackPoints();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int getDurabilityPoints();  }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1" dur="indefinite" restart="never" nodeType="tmRoot">
          <p:childTnLst>
            <p:seq>
              <p:cTn id="512" dur="indefinite" nodeType="mainSeq">
                <p:childTnLst>
                  <p:par>
                    <p:cTn id="513" fill="hold">
                      <p:stCondLst>
                        <p:cond delay="indefinite"/>
                      </p:stCondLst>
                      <p:childTnLst>
                        <p:par>
                          <p:cTn id="514" fill="hold">
                            <p:stCondLst>
                              <p:cond delay="0"/>
                            </p:stCondLst>
                            <p:childTnLst>
                              <p:par>
                                <p:cTn id="5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E05BD22C-EB49-4A65-A235-B0F19E4BB368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07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Solution: Fake Axe and Dummy (2)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08" name="CustomShape 3"/>
          <p:cNvSpPr/>
          <p:nvPr/>
        </p:nvSpPr>
        <p:spPr>
          <a:xfrm>
            <a:off x="664200" y="1219320"/>
            <a:ext cx="10839960" cy="25282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// Hero: Dependency Injection through constructor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public Hero(String name,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Weapon weapon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) 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this.name = name;      /*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Hero: Dependency Injection </a:t>
            </a:r>
            <a:r>
              <a:rPr b="1" lang="en-US" sz="2400" spc="-1" strike="noStrike">
                <a:solidFill>
                  <a:srgbClr val="ffffff"/>
                </a:solidFill>
                <a:latin typeface="Consolas"/>
              </a:rPr>
              <a:t>*/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this.experience = 0;   /*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through constructor </a:t>
            </a:r>
            <a:r>
              <a:rPr b="1" lang="en-US" sz="2400" spc="-1" strike="noStrike">
                <a:solidFill>
                  <a:srgbClr val="ffffff"/>
                </a:solidFill>
                <a:latin typeface="Consolas"/>
              </a:rPr>
              <a:t>*/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this.weapon = weapon; }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09" name="CustomShape 4"/>
          <p:cNvSpPr/>
          <p:nvPr/>
        </p:nvSpPr>
        <p:spPr>
          <a:xfrm>
            <a:off x="664200" y="3962520"/>
            <a:ext cx="10839960" cy="1492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public class Axe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implements Weapon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public void attack(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Target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target) { … }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}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10" name="CustomShape 5"/>
          <p:cNvSpPr/>
          <p:nvPr/>
        </p:nvSpPr>
        <p:spPr>
          <a:xfrm>
            <a:off x="664200" y="5659200"/>
            <a:ext cx="10839960" cy="9741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// Dummy: implement Target interface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public class Dummy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implements Target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{ }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7" dur="indefinite" restart="never" nodeType="tmRoot">
          <p:childTnLst>
            <p:seq>
              <p:cTn id="518" dur="indefinite" nodeType="mainSeq">
                <p:childTnLst>
                  <p:par>
                    <p:cTn id="519" fill="hold">
                      <p:stCondLst>
                        <p:cond delay="indefinite"/>
                      </p:stCondLst>
                      <p:childTnLst>
                        <p:par>
                          <p:cTn id="520" fill="hold">
                            <p:stCondLst>
                              <p:cond delay="0"/>
                            </p:stCondLst>
                            <p:childTnLst>
                              <p:par>
                                <p:cTn id="5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3" fill="hold">
                      <p:stCondLst>
                        <p:cond delay="indefinite"/>
                      </p:stCondLst>
                      <p:childTnLst>
                        <p:par>
                          <p:cTn id="524" fill="hold">
                            <p:stCondLst>
                              <p:cond delay="0"/>
                            </p:stCondLst>
                            <p:childTnLst>
                              <p:par>
                                <p:cTn id="5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716171A2-F2B0-4C9C-BA58-4B69F8FB1AC7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12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Solution: Fake Axe and Dummy (3)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13" name="CustomShape 3"/>
          <p:cNvSpPr/>
          <p:nvPr/>
        </p:nvSpPr>
        <p:spPr>
          <a:xfrm>
            <a:off x="664200" y="1240560"/>
            <a:ext cx="10839960" cy="40528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3cd60"/>
                </a:solidFill>
                <a:latin typeface="Consolas"/>
              </a:rPr>
              <a:t>@Test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public void heroGainsExperienceAfterAttackIfTargetDies() {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Target </a:t>
            </a:r>
            <a:r>
              <a:rPr b="1" lang="en-US" sz="2000" spc="-1" strike="noStrike">
                <a:solidFill>
                  <a:srgbClr val="f3cd60"/>
                </a:solidFill>
                <a:latin typeface="Consolas"/>
              </a:rPr>
              <a:t>fakeTarget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= new Target() {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  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public void takeAttack(int attackPoints) { }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  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public int getHealth() { return 0; }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  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public int giveExperience() { </a:t>
            </a:r>
            <a:r>
              <a:rPr b="1" lang="en-US" sz="2000" spc="-1" strike="noStrike">
                <a:solidFill>
                  <a:srgbClr val="f3cd60"/>
                </a:solidFill>
                <a:latin typeface="Consolas"/>
              </a:rPr>
              <a:t>return TARGET_XP;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}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  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public boolean isDead() { </a:t>
            </a:r>
            <a:r>
              <a:rPr b="1" lang="en-US" sz="2000" spc="-1" strike="noStrike">
                <a:solidFill>
                  <a:srgbClr val="f3cd60"/>
                </a:solidFill>
                <a:latin typeface="Consolas"/>
              </a:rPr>
              <a:t>return true;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} };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3cd60"/>
                </a:solidFill>
                <a:latin typeface="Consolas"/>
              </a:rPr>
              <a:t>	</a:t>
            </a:r>
            <a:r>
              <a:rPr b="1" lang="en-US" sz="2000" spc="-1" strike="noStrike">
                <a:solidFill>
                  <a:srgbClr val="f3cd60"/>
                </a:solidFill>
                <a:latin typeface="Consolas"/>
              </a:rPr>
              <a:t>	</a:t>
            </a:r>
            <a:r>
              <a:rPr b="1" lang="en-US" sz="2000" spc="-1" strike="noStrike">
                <a:solidFill>
                  <a:srgbClr val="f3cd60"/>
                </a:solidFill>
                <a:latin typeface="Consolas"/>
              </a:rPr>
              <a:t>	</a:t>
            </a:r>
            <a:r>
              <a:rPr b="1" lang="en-US" sz="2000" spc="-1" strike="noStrike">
                <a:solidFill>
                  <a:srgbClr val="f3cd60"/>
                </a:solidFill>
                <a:latin typeface="Consolas"/>
              </a:rPr>
              <a:t>	</a:t>
            </a:r>
            <a:r>
              <a:rPr b="1" lang="en-US" sz="2000" spc="-1" strike="noStrike">
                <a:solidFill>
                  <a:srgbClr val="f3cd60"/>
                </a:solidFill>
                <a:latin typeface="Consolas"/>
              </a:rPr>
              <a:t>	</a:t>
            </a:r>
            <a:r>
              <a:rPr b="1" lang="en-US" sz="2000" spc="-1" strike="noStrike">
                <a:solidFill>
                  <a:srgbClr val="f3cd60"/>
                </a:solidFill>
                <a:latin typeface="Consolas"/>
              </a:rPr>
              <a:t>//Continues on next slide…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27" dur="indefinite" restart="never" nodeType="tmRoot">
          <p:childTnLst>
            <p:seq>
              <p:cTn id="528" dur="indefinite" nodeType="mainSeq">
                <p:childTnLst>
                  <p:par>
                    <p:cTn id="529" fill="hold">
                      <p:stCondLst>
                        <p:cond delay="indefinite"/>
                      </p:stCondLst>
                      <p:childTnLst>
                        <p:par>
                          <p:cTn id="530" fill="hold">
                            <p:stCondLst>
                              <p:cond delay="0"/>
                            </p:stCondLst>
                            <p:childTnLst>
                              <p:par>
                                <p:cTn id="5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3" fill="hold">
                      <p:stCondLst>
                        <p:cond delay="indefinite"/>
                      </p:stCondLst>
                      <p:childTnLst>
                        <p:par>
                          <p:cTn id="534" fill="hold">
                            <p:stCondLst>
                              <p:cond delay="0"/>
                            </p:stCondLst>
                            <p:childTnLst>
                              <p:par>
                                <p:cTn id="5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7" fill="hold">
                      <p:stCondLst>
                        <p:cond delay="indefinite"/>
                      </p:stCondLst>
                      <p:childTnLst>
                        <p:par>
                          <p:cTn id="538" fill="hold">
                            <p:stCondLst>
                              <p:cond delay="0"/>
                            </p:stCondLst>
                            <p:childTnLst>
                              <p:par>
                                <p:cTn id="5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1" fill="hold">
                      <p:stCondLst>
                        <p:cond delay="indefinite"/>
                      </p:stCondLst>
                      <p:childTnLst>
                        <p:par>
                          <p:cTn id="542" fill="hold">
                            <p:stCondLst>
                              <p:cond delay="0"/>
                            </p:stCondLst>
                            <p:childTnLst>
                              <p:par>
                                <p:cTn id="5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5" fill="hold">
                      <p:stCondLst>
                        <p:cond delay="indefinite"/>
                      </p:stCondLst>
                      <p:childTnLst>
                        <p:par>
                          <p:cTn id="546" fill="hold">
                            <p:stCondLst>
                              <p:cond delay="0"/>
                            </p:stCondLst>
                            <p:childTnLst>
                              <p:par>
                                <p:cTn id="5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9" fill="hold">
                      <p:stCondLst>
                        <p:cond delay="indefinite"/>
                      </p:stCondLst>
                      <p:childTnLst>
                        <p:par>
                          <p:cTn id="550" fill="hold">
                            <p:stCondLst>
                              <p:cond delay="0"/>
                            </p:stCondLst>
                            <p:childTnLst>
                              <p:par>
                                <p:cTn id="5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288C693A-81E7-4893-9271-98B81299F1A4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15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Solution: Fake Axe and Dummy (4)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16" name="CustomShape 3"/>
          <p:cNvSpPr/>
          <p:nvPr/>
        </p:nvSpPr>
        <p:spPr>
          <a:xfrm>
            <a:off x="664200" y="1076400"/>
            <a:ext cx="10839960" cy="49672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3cd60"/>
                </a:solidFill>
                <a:latin typeface="Consolas"/>
              </a:rPr>
              <a:t>//…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Weapon </a:t>
            </a:r>
            <a:r>
              <a:rPr b="1" lang="en-US" sz="2000" spc="-1" strike="noStrike">
                <a:solidFill>
                  <a:srgbClr val="f3cd60"/>
                </a:solidFill>
                <a:latin typeface="Consolas"/>
              </a:rPr>
              <a:t>fakeWeapon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= new Weapon() {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  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public void attack(Target target) {}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  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public int getAttackPoints() { </a:t>
            </a:r>
            <a:r>
              <a:rPr b="1" lang="en-US" sz="2000" spc="-1" strike="noStrike">
                <a:solidFill>
                  <a:srgbClr val="f3cd60"/>
                </a:solidFill>
                <a:latin typeface="Consolas"/>
              </a:rPr>
              <a:t>return WEAPON_ATTACK;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}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  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public int getDurabilityPoints() { return 0; } };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Hero hero = new Hero(HERO_NAME, </a:t>
            </a:r>
            <a:r>
              <a:rPr b="1" lang="en-US" sz="2000" spc="-1" strike="noStrike">
                <a:solidFill>
                  <a:srgbClr val="f3cd60"/>
                </a:solidFill>
                <a:latin typeface="Consolas"/>
              </a:rPr>
              <a:t>fakeWeapon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);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hero.attack(</a:t>
            </a:r>
            <a:r>
              <a:rPr b="1" lang="en-US" sz="2000" spc="-1" strike="noStrike">
                <a:solidFill>
                  <a:srgbClr val="f3cd60"/>
                </a:solidFill>
                <a:latin typeface="Consolas"/>
              </a:rPr>
              <a:t>fakeTarget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); 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000" spc="-1" strike="noStrike">
                <a:solidFill>
                  <a:srgbClr val="f3cd60"/>
                </a:solidFill>
                <a:latin typeface="Consolas"/>
              </a:rPr>
              <a:t>// Assert…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}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3" dur="indefinite" restart="never" nodeType="tmRoot">
          <p:childTnLst>
            <p:seq>
              <p:cTn id="554" dur="indefinite" nodeType="mainSeq">
                <p:childTnLst>
                  <p:par>
                    <p:cTn id="555" fill="hold">
                      <p:stCondLst>
                        <p:cond delay="indefinite"/>
                      </p:stCondLst>
                      <p:childTnLst>
                        <p:par>
                          <p:cTn id="556" fill="hold">
                            <p:stCondLst>
                              <p:cond delay="0"/>
                            </p:stCondLst>
                            <p:childTnLst>
                              <p:par>
                                <p:cTn id="5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5" fill="hold">
                      <p:stCondLst>
                        <p:cond delay="indefinite"/>
                      </p:stCondLst>
                      <p:childTnLst>
                        <p:par>
                          <p:cTn id="566" fill="hold">
                            <p:stCondLst>
                              <p:cond delay="0"/>
                            </p:stCondLst>
                            <p:childTnLst>
                              <p:par>
                                <p:cTn id="5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extShape 1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Not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readable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, cumbersome and boilerplate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18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DB58718C-4E45-47AF-859D-FC1FCD007105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19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Fake Implementations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20" name="CustomShape 4"/>
          <p:cNvSpPr/>
          <p:nvPr/>
        </p:nvSpPr>
        <p:spPr>
          <a:xfrm>
            <a:off x="684360" y="1876320"/>
            <a:ext cx="10839960" cy="49654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@Test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public void testRequiresFakeImplementationOfBigInterface() 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// Arrange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Database db = new BankDatabase() 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// Too many methods…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}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AccountManager manager = new AccountManager(db);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// Act &amp; Assert…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}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21" name="CustomShape 5"/>
          <p:cNvSpPr/>
          <p:nvPr/>
        </p:nvSpPr>
        <p:spPr>
          <a:xfrm>
            <a:off x="7237440" y="2971800"/>
            <a:ext cx="2361960" cy="761760"/>
          </a:xfrm>
          <a:prstGeom prst="wedgeRoundRectCallout">
            <a:avLst>
              <a:gd name="adj1" fmla="val -65669"/>
              <a:gd name="adj2" fmla="val -16745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Not suitable for big interfaces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3" dur="indefinite" restart="never" nodeType="tmRoot">
          <p:childTnLst>
            <p:seq>
              <p:cTn id="574" dur="indefinite" nodeType="mainSeq">
                <p:childTnLst>
                  <p:par>
                    <p:cTn id="575" fill="hold">
                      <p:stCondLst>
                        <p:cond delay="indefinite"/>
                      </p:stCondLst>
                      <p:childTnLst>
                        <p:par>
                          <p:cTn id="576" fill="hold">
                            <p:stCondLst>
                              <p:cond delay="0"/>
                            </p:stCondLst>
                            <p:childTnLst>
                              <p:par>
                                <p:cTn id="5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5" fill="hold">
                      <p:stCondLst>
                        <p:cond delay="indefinite"/>
                      </p:stCondLst>
                      <p:childTnLst>
                        <p:par>
                          <p:cTn id="586" fill="hold">
                            <p:stCondLst>
                              <p:cond delay="0"/>
                            </p:stCondLst>
                            <p:childTnLst>
                              <p:par>
                                <p:cTn id="5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9" fill="hold">
                      <p:stCondLst>
                        <p:cond delay="indefinite"/>
                      </p:stCondLst>
                      <p:childTnLst>
                        <p:par>
                          <p:cTn id="590" fill="hold">
                            <p:stCondLst>
                              <p:cond delay="0"/>
                            </p:stCondLst>
                            <p:childTnLst>
                              <p:par>
                                <p:cTn id="5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TextShape 1"/>
          <p:cNvSpPr txBox="1"/>
          <p:nvPr/>
        </p:nvSpPr>
        <p:spPr>
          <a:xfrm>
            <a:off x="190440" y="105804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Mock objects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simulate behavior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of real objects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supplies data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exclusively for the test - e.g.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network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data,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random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data,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big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data (database), etc.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23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324134E3-96AE-42F2-A864-803328D17317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24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Mocking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25" name="CustomShape 4"/>
          <p:cNvSpPr/>
          <p:nvPr/>
        </p:nvSpPr>
        <p:spPr>
          <a:xfrm>
            <a:off x="684360" y="3048120"/>
            <a:ext cx="10839960" cy="35643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@Test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public void testAlarmClockShouldRingInTheMorning() 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Time time = new Time();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AlarmClock clock = new AlarmClock(time);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if(time.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isMorning()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) 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Assert.assertTrue(clock.isRinging());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} }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26" name="Picture 2" descr=""/>
          <p:cNvPicPr/>
          <p:nvPr/>
        </p:nvPicPr>
        <p:blipFill>
          <a:blip r:embed="rId1"/>
          <a:stretch/>
        </p:blipFill>
        <p:spPr>
          <a:xfrm>
            <a:off x="9599760" y="5257800"/>
            <a:ext cx="1347120" cy="1347120"/>
          </a:xfrm>
          <a:prstGeom prst="rect">
            <a:avLst/>
          </a:prstGeom>
          <a:ln>
            <a:noFill/>
          </a:ln>
        </p:spPr>
      </p:pic>
      <p:sp>
        <p:nvSpPr>
          <p:cNvPr id="427" name="CustomShape 5"/>
          <p:cNvSpPr/>
          <p:nvPr/>
        </p:nvSpPr>
        <p:spPr>
          <a:xfrm>
            <a:off x="5332320" y="4935960"/>
            <a:ext cx="4785840" cy="457200"/>
          </a:xfrm>
          <a:prstGeom prst="wedgeRoundRectCallout">
            <a:avLst>
              <a:gd name="adj1" fmla="val -56651"/>
              <a:gd name="adj2" fmla="val 50652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Test will pass only in the morning!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5" dur="indefinite" restart="never" nodeType="tmRoot">
          <p:childTnLst>
            <p:seq>
              <p:cTn id="596" dur="indefinite" nodeType="mainSeq">
                <p:childTnLst>
                  <p:par>
                    <p:cTn id="597" fill="hold">
                      <p:stCondLst>
                        <p:cond delay="indefinite"/>
                      </p:stCondLst>
                      <p:childTnLst>
                        <p:par>
                          <p:cTn id="598" fill="hold">
                            <p:stCondLst>
                              <p:cond delay="0"/>
                            </p:stCondLst>
                            <p:childTnLst>
                              <p:par>
                                <p:cTn id="5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1" fill="hold">
                      <p:stCondLst>
                        <p:cond delay="indefinite"/>
                      </p:stCondLst>
                      <p:childTnLst>
                        <p:par>
                          <p:cTn id="602" fill="hold">
                            <p:stCondLst>
                              <p:cond delay="0"/>
                            </p:stCondLst>
                            <p:childTnLst>
                              <p:par>
                                <p:cTn id="6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5" fill="hold">
                      <p:stCondLst>
                        <p:cond delay="indefinite"/>
                      </p:stCondLst>
                      <p:childTnLst>
                        <p:par>
                          <p:cTn id="606" fill="hold">
                            <p:stCondLst>
                              <p:cond delay="0"/>
                            </p:stCondLst>
                            <p:childTnLst>
                              <p:par>
                                <p:cTn id="6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9" fill="hold">
                      <p:stCondLst>
                        <p:cond delay="indefinite"/>
                      </p:stCondLst>
                      <p:childTnLst>
                        <p:par>
                          <p:cTn id="610" fill="hold">
                            <p:stCondLst>
                              <p:cond delay="0"/>
                            </p:stCondLst>
                            <p:childTnLst>
                              <p:par>
                                <p:cTn id="6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5" fill="hold">
                      <p:stCondLst>
                        <p:cond delay="indefinite"/>
                      </p:stCondLst>
                      <p:childTnLst>
                        <p:par>
                          <p:cTn id="616" fill="hold">
                            <p:stCondLst>
                              <p:cond delay="0"/>
                            </p:stCondLst>
                            <p:childTnLst>
                              <p:par>
                                <p:cTn id="6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9" fill="hold">
                      <p:stCondLst>
                        <p:cond delay="indefinite"/>
                      </p:stCondLst>
                      <p:childTnLst>
                        <p:par>
                          <p:cTn id="620" fill="hold">
                            <p:stCondLst>
                              <p:cond delay="0"/>
                            </p:stCondLst>
                            <p:childTnLst>
                              <p:par>
                                <p:cTn id="6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912960" y="4858200"/>
            <a:ext cx="1036296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/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</a:rPr>
              <a:t>What is Unit Testing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49" name="TextShape 2"/>
          <p:cNvSpPr txBox="1"/>
          <p:nvPr/>
        </p:nvSpPr>
        <p:spPr>
          <a:xfrm>
            <a:off x="912960" y="5757840"/>
            <a:ext cx="10362960" cy="718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/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9" strike="noStrike">
                <a:solidFill>
                  <a:srgbClr val="f0a22e"/>
                </a:solidFill>
                <a:latin typeface="Calibri"/>
              </a:rPr>
              <a:t>Software Used to Test Software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50" name="CustomShape 3"/>
          <p:cNvSpPr/>
          <p:nvPr/>
        </p:nvSpPr>
        <p:spPr>
          <a:xfrm>
            <a:off x="3732120" y="1658520"/>
            <a:ext cx="4723920" cy="2913120"/>
          </a:xfrm>
          <a:prstGeom prst="roundRect">
            <a:avLst>
              <a:gd name="adj" fmla="val 4314"/>
            </a:avLst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TextShape 1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Framework for mocking objects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29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6BD3CFC9-8047-4D07-A0D7-EFD895C0A74F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30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Mockito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31" name="CustomShape 4"/>
          <p:cNvSpPr/>
          <p:nvPr/>
        </p:nvSpPr>
        <p:spPr>
          <a:xfrm>
            <a:off x="684360" y="2017080"/>
            <a:ext cx="10839960" cy="46004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@Test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public void testAlarmClockShouldRingInTheMourning() 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Time mockedTime = Mockito.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mock(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Time.class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)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Mockito.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when(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mockedTime.isMorning()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)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.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thenReturn(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true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)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AlarmClock clock = new AlarmClock(mockedTime);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if(mockedTime.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isMorning()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) 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Assert.AssertTrue(clock.isRinging());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}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}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32" name="CustomShape 5"/>
          <p:cNvSpPr/>
          <p:nvPr/>
        </p:nvSpPr>
        <p:spPr>
          <a:xfrm>
            <a:off x="6246720" y="4407840"/>
            <a:ext cx="1831320" cy="457200"/>
          </a:xfrm>
          <a:prstGeom prst="wedgeRoundRectCallout">
            <a:avLst>
              <a:gd name="adj1" fmla="val -59028"/>
              <a:gd name="adj2" fmla="val 36443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Always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true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33" name="Picture 2" descr=""/>
          <p:cNvPicPr/>
          <p:nvPr/>
        </p:nvPicPr>
        <p:blipFill>
          <a:blip r:embed="rId1"/>
          <a:stretch/>
        </p:blipFill>
        <p:spPr>
          <a:xfrm>
            <a:off x="9599760" y="5257800"/>
            <a:ext cx="1347120" cy="1347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23" dur="indefinite" restart="never" nodeType="tmRoot">
          <p:childTnLst>
            <p:seq>
              <p:cTn id="624" dur="indefinite" nodeType="mainSeq">
                <p:childTnLst>
                  <p:par>
                    <p:cTn id="625" fill="hold">
                      <p:stCondLst>
                        <p:cond delay="indefinite"/>
                      </p:stCondLst>
                      <p:childTnLst>
                        <p:par>
                          <p:cTn id="626" fill="hold">
                            <p:stCondLst>
                              <p:cond delay="0"/>
                            </p:stCondLst>
                            <p:childTnLst>
                              <p:par>
                                <p:cTn id="6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1" fill="hold">
                      <p:stCondLst>
                        <p:cond delay="indefinite"/>
                      </p:stCondLst>
                      <p:childTnLst>
                        <p:par>
                          <p:cTn id="632" fill="hold">
                            <p:stCondLst>
                              <p:cond delay="0"/>
                            </p:stCondLst>
                            <p:childTnLst>
                              <p:par>
                                <p:cTn id="6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1" fill="hold">
                      <p:stCondLst>
                        <p:cond delay="indefinite"/>
                      </p:stCondLst>
                      <p:childTnLst>
                        <p:par>
                          <p:cTn id="642" fill="hold">
                            <p:stCondLst>
                              <p:cond delay="0"/>
                            </p:stCondLst>
                            <p:childTnLst>
                              <p:par>
                                <p:cTn id="6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5EAE8284-AEAB-4919-9BA4-2A2308290CA7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35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Include </a:t>
            </a:r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Mockito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in the project dependencies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Mock fakes from previous problem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Implement Hero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Inventory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, holding unequipped weapons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method -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Iterable&lt;Weapon&gt; getInventory()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Implement Target giving random weapon upon death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field -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private List&lt;Weapon&gt; possibleLoot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Test Hero killing a target getting loot in his inventory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Test Target drops random loot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36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Problem: Mocking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45" dur="indefinite" restart="never" nodeType="tmRoot">
          <p:childTnLst>
            <p:seq>
              <p:cTn id="646" dur="indefinite" nodeType="mainSeq">
                <p:childTnLst>
                  <p:par>
                    <p:cTn id="647" fill="hold">
                      <p:stCondLst>
                        <p:cond delay="indefinite"/>
                      </p:stCondLst>
                      <p:childTnLst>
                        <p:par>
                          <p:cTn id="648" fill="hold">
                            <p:stCondLst>
                              <p:cond delay="0"/>
                            </p:stCondLst>
                            <p:childTnLst>
                              <p:par>
                                <p:cTn id="6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1" fill="hold">
                      <p:stCondLst>
                        <p:cond delay="indefinite"/>
                      </p:stCondLst>
                      <p:childTnLst>
                        <p:par>
                          <p:cTn id="652" fill="hold">
                            <p:stCondLst>
                              <p:cond delay="0"/>
                            </p:stCondLst>
                            <p:childTnLst>
                              <p:par>
                                <p:cTn id="6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7" fill="hold">
                      <p:stCondLst>
                        <p:cond delay="indefinite"/>
                      </p:stCondLst>
                      <p:childTnLst>
                        <p:par>
                          <p:cTn id="658" fill="hold">
                            <p:stCondLst>
                              <p:cond delay="0"/>
                            </p:stCondLst>
                            <p:childTnLst>
                              <p:par>
                                <p:cTn id="6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3" fill="hold">
                      <p:stCondLst>
                        <p:cond delay="indefinite"/>
                      </p:stCondLst>
                      <p:childTnLst>
                        <p:par>
                          <p:cTn id="664" fill="hold">
                            <p:stCondLst>
                              <p:cond delay="0"/>
                            </p:stCondLst>
                            <p:childTnLst>
                              <p:par>
                                <p:cTn id="6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7" fill="hold">
                      <p:stCondLst>
                        <p:cond delay="indefinite"/>
                      </p:stCondLst>
                      <p:childTnLst>
                        <p:par>
                          <p:cTn id="668" fill="hold">
                            <p:stCondLst>
                              <p:cond delay="0"/>
                            </p:stCondLst>
                            <p:childTnLst>
                              <p:par>
                                <p:cTn id="6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25CC9664-94C8-439B-80B3-D7895B4D0EFB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38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Solution: Mocking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39" name="CustomShape 3"/>
          <p:cNvSpPr/>
          <p:nvPr/>
        </p:nvSpPr>
        <p:spPr>
          <a:xfrm>
            <a:off x="664200" y="1447920"/>
            <a:ext cx="10839960" cy="52714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3cd60"/>
                </a:solidFill>
                <a:latin typeface="Consolas"/>
              </a:rPr>
              <a:t>@Test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public void attackGainsExperienceIfTargetIsDead() {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Weapon weaponMock = Mockito.</a:t>
            </a:r>
            <a:r>
              <a:rPr b="1" lang="en-US" sz="2000" spc="-1" strike="noStrike">
                <a:solidFill>
                  <a:srgbClr val="f3cd60"/>
                </a:solidFill>
                <a:latin typeface="Consolas"/>
              </a:rPr>
              <a:t>mock(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Weapon.class</a:t>
            </a:r>
            <a:r>
              <a:rPr b="1" lang="en-US" sz="2000" spc="-1" strike="noStrike">
                <a:solidFill>
                  <a:srgbClr val="f3cd60"/>
                </a:solidFill>
                <a:latin typeface="Consolas"/>
              </a:rPr>
              <a:t>)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Target targetMock = Mockito.</a:t>
            </a:r>
            <a:r>
              <a:rPr b="1" lang="en-US" sz="2000" spc="-1" strike="noStrike">
                <a:solidFill>
                  <a:srgbClr val="f3cd60"/>
                </a:solidFill>
                <a:latin typeface="Consolas"/>
              </a:rPr>
              <a:t>mock(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Target.class</a:t>
            </a:r>
            <a:r>
              <a:rPr b="1" lang="en-US" sz="2000" spc="-1" strike="noStrike">
                <a:solidFill>
                  <a:srgbClr val="f3cd60"/>
                </a:solidFill>
                <a:latin typeface="Consolas"/>
              </a:rPr>
              <a:t>)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Mockito.</a:t>
            </a:r>
            <a:r>
              <a:rPr b="1" lang="en-US" sz="2000" spc="-1" strike="noStrike">
                <a:solidFill>
                  <a:srgbClr val="f3cd60"/>
                </a:solidFill>
                <a:latin typeface="Consolas"/>
              </a:rPr>
              <a:t>when(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targetMock.isDead()</a:t>
            </a:r>
            <a:r>
              <a:rPr b="1" lang="en-US" sz="2000" spc="-1" strike="noStrike">
                <a:solidFill>
                  <a:srgbClr val="f3cd60"/>
                </a:solidFill>
                <a:latin typeface="Consolas"/>
              </a:rPr>
              <a:t>)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.</a:t>
            </a:r>
            <a:r>
              <a:rPr b="1" lang="en-US" sz="2000" spc="-1" strike="noStrike">
                <a:solidFill>
                  <a:srgbClr val="f3cd60"/>
                </a:solidFill>
                <a:latin typeface="Consolas"/>
              </a:rPr>
              <a:t>thenReturn(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true</a:t>
            </a:r>
            <a:r>
              <a:rPr b="1" lang="en-US" sz="2000" spc="-1" strike="noStrike">
                <a:solidFill>
                  <a:srgbClr val="f3cd60"/>
                </a:solidFill>
                <a:latin typeface="Consolas"/>
              </a:rPr>
              <a:t>)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Mockito.</a:t>
            </a:r>
            <a:r>
              <a:rPr b="1" lang="en-US" sz="2000" spc="-1" strike="noStrike">
                <a:solidFill>
                  <a:srgbClr val="f3cd60"/>
                </a:solidFill>
                <a:latin typeface="Consolas"/>
              </a:rPr>
              <a:t>when(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targetMock.giveExperience()</a:t>
            </a:r>
            <a:r>
              <a:rPr b="1" lang="en-US" sz="2000" spc="-1" strike="noStrike">
                <a:solidFill>
                  <a:srgbClr val="f3cd60"/>
                </a:solidFill>
                <a:latin typeface="Consolas"/>
              </a:rPr>
              <a:t>)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.</a:t>
            </a:r>
            <a:r>
              <a:rPr b="1" lang="en-US" sz="2000" spc="-1" strike="noStrike">
                <a:solidFill>
                  <a:srgbClr val="f3cd60"/>
                </a:solidFill>
                <a:latin typeface="Consolas"/>
              </a:rPr>
              <a:t>thenReturn(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TARGET_XP</a:t>
            </a:r>
            <a:r>
              <a:rPr b="1" lang="en-US" sz="2000" spc="-1" strike="noStrike">
                <a:solidFill>
                  <a:srgbClr val="f3cd60"/>
                </a:solidFill>
                <a:latin typeface="Consolas"/>
              </a:rPr>
              <a:t>)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Hero hero = new Hero(HERO_NAME, </a:t>
            </a:r>
            <a:r>
              <a:rPr b="1" lang="en-US" sz="2000" spc="-1" strike="noStrike">
                <a:solidFill>
                  <a:srgbClr val="f3cd60"/>
                </a:solidFill>
                <a:latin typeface="Consolas"/>
              </a:rPr>
              <a:t>weaponMock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);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hero.attack(</a:t>
            </a:r>
            <a:r>
              <a:rPr b="1" lang="en-US" sz="2000" spc="-1" strike="noStrike">
                <a:solidFill>
                  <a:srgbClr val="f3cd60"/>
                </a:solidFill>
                <a:latin typeface="Consolas"/>
              </a:rPr>
              <a:t>targetMock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);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Assert.assertEquals("Wrong experience", TARGET_XP, hero.getExperience());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}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1" dur="indefinite" restart="never" nodeType="tmRoot">
          <p:childTnLst>
            <p:seq>
              <p:cTn id="672" dur="indefinite" nodeType="mainSeq">
                <p:childTnLst>
                  <p:par>
                    <p:cTn id="673" fill="hold">
                      <p:stCondLst>
                        <p:cond delay="indefinite"/>
                      </p:stCondLst>
                      <p:childTnLst>
                        <p:par>
                          <p:cTn id="674" fill="hold">
                            <p:stCondLst>
                              <p:cond delay="0"/>
                            </p:stCondLst>
                            <p:childTnLst>
                              <p:par>
                                <p:cTn id="6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7" fill="hold">
                      <p:stCondLst>
                        <p:cond delay="indefinite"/>
                      </p:stCondLst>
                      <p:childTnLst>
                        <p:par>
                          <p:cTn id="678" fill="hold">
                            <p:stCondLst>
                              <p:cond delay="0"/>
                            </p:stCondLst>
                            <p:childTnLst>
                              <p:par>
                                <p:cTn id="6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1" fill="hold">
                      <p:stCondLst>
                        <p:cond delay="indefinite"/>
                      </p:stCondLst>
                      <p:childTnLst>
                        <p:par>
                          <p:cTn id="682" fill="hold">
                            <p:stCondLst>
                              <p:cond delay="0"/>
                            </p:stCondLst>
                            <p:childTnLst>
                              <p:par>
                                <p:cTn id="6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5" fill="hold">
                      <p:stCondLst>
                        <p:cond delay="indefinite"/>
                      </p:stCondLst>
                      <p:childTnLst>
                        <p:par>
                          <p:cTn id="686" fill="hold">
                            <p:stCondLst>
                              <p:cond delay="0"/>
                            </p:stCondLst>
                            <p:childTnLst>
                              <p:par>
                                <p:cTn id="6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9" fill="hold">
                      <p:stCondLst>
                        <p:cond delay="indefinite"/>
                      </p:stCondLst>
                      <p:childTnLst>
                        <p:par>
                          <p:cTn id="690" fill="hold">
                            <p:stCondLst>
                              <p:cond delay="0"/>
                            </p:stCondLst>
                            <p:childTnLst>
                              <p:par>
                                <p:cTn id="6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3" fill="hold">
                      <p:stCondLst>
                        <p:cond delay="indefinite"/>
                      </p:stCondLst>
                      <p:childTnLst>
                        <p:par>
                          <p:cTn id="694" fill="hold">
                            <p:stCondLst>
                              <p:cond delay="0"/>
                            </p:stCondLst>
                            <p:childTnLst>
                              <p:par>
                                <p:cTn id="6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5E627002-FB7D-4B45-AC8B-FF2CDB40D8F0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41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Solution: Mocking (2)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42" name="TextShape 3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Create </a:t>
            </a:r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RandomProvider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Interface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Hero method 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attack(Target</a:t>
            </a:r>
            <a:r>
              <a:rPr b="1" lang="en-US" sz="3200" spc="-1" strike="noStrike">
                <a:solidFill>
                  <a:srgbClr val="ffffff"/>
                </a:solidFill>
                <a:latin typeface="Consolas"/>
              </a:rPr>
              <a:t>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target,</a:t>
            </a:r>
            <a:r>
              <a:rPr b="1" lang="en-US" sz="3200" spc="-1" strike="noStrike">
                <a:solidFill>
                  <a:srgbClr val="ffffff"/>
                </a:solidFill>
                <a:latin typeface="Consolas"/>
              </a:rPr>
              <a:t>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RandomProvider rnd)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Target method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dropLoot(RandomProvider rnd)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Mock weapon, target and random provider for test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99" dur="indefinite" restart="never" nodeType="tmRoot">
          <p:childTnLst>
            <p:seq>
              <p:cTn id="7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Summary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44" name="TextShape 2"/>
          <p:cNvSpPr txBox="1"/>
          <p:nvPr/>
        </p:nvSpPr>
        <p:spPr>
          <a:xfrm>
            <a:off x="190440" y="1138680"/>
            <a:ext cx="11804400" cy="533808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Unit Testing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helps us build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solid code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Structure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your unit tests –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3A Pattern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Use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descriptive names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for your tests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Use different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assertions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depending on the situation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Dependency Injection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makes your classes </a:t>
            </a:r>
            <a:r>
              <a:rPr b="1" lang="en-US" sz="3000" spc="-1" strike="noStrike">
                <a:solidFill>
                  <a:srgbClr val="f3cd60"/>
                </a:solidFill>
                <a:latin typeface="Calibri"/>
              </a:rPr>
              <a:t>testable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3000" spc="-1" strike="noStrike">
                <a:solidFill>
                  <a:srgbClr val="f3cd60"/>
                </a:solidFill>
                <a:latin typeface="Calibri"/>
              </a:rPr>
              <a:t>Looses coupling</a:t>
            </a:r>
            <a:r>
              <a:rPr b="0" lang="en-US" sz="3000" spc="-1" strike="noStrike">
                <a:solidFill>
                  <a:srgbClr val="f3cd60"/>
                </a:solidFill>
                <a:latin typeface="Calibri"/>
              </a:rPr>
              <a:t> 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and</a:t>
            </a:r>
            <a:r>
              <a:rPr b="0" lang="en-US" sz="3000" spc="-1" strike="noStrike">
                <a:solidFill>
                  <a:srgbClr val="f3cd60"/>
                </a:solidFill>
                <a:latin typeface="Calibri"/>
              </a:rPr>
              <a:t> </a:t>
            </a:r>
            <a:r>
              <a:rPr b="1" lang="en-US" sz="3000" spc="-1" strike="noStrike">
                <a:solidFill>
                  <a:srgbClr val="f3cd60"/>
                </a:solidFill>
                <a:latin typeface="Calibri"/>
              </a:rPr>
              <a:t>improves design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Mock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objects to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isolate tested behavior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45" name="TextShape 3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D5F5E8BD-93B5-42C8-9A4D-DF5141D83894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01" dur="indefinite" restart="never" nodeType="tmRoot">
          <p:childTnLst>
            <p:seq>
              <p:cTn id="702" dur="indefinite" nodeType="mainSeq">
                <p:childTnLst>
                  <p:par>
                    <p:cTn id="703" fill="hold">
                      <p:stCondLst>
                        <p:cond delay="indefinite"/>
                      </p:stCondLst>
                      <p:childTnLst>
                        <p:par>
                          <p:cTn id="704" fill="hold">
                            <p:stCondLst>
                              <p:cond delay="0"/>
                            </p:stCondLst>
                            <p:childTnLst>
                              <p:par>
                                <p:cTn id="7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7" fill="hold">
                      <p:stCondLst>
                        <p:cond delay="indefinite"/>
                      </p:stCondLst>
                      <p:childTnLst>
                        <p:par>
                          <p:cTn id="708" fill="hold">
                            <p:stCondLst>
                              <p:cond delay="0"/>
                            </p:stCondLst>
                            <p:childTnLst>
                              <p:par>
                                <p:cTn id="7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1" fill="hold">
                      <p:stCondLst>
                        <p:cond delay="indefinite"/>
                      </p:stCondLst>
                      <p:childTnLst>
                        <p:par>
                          <p:cTn id="712" fill="hold">
                            <p:stCondLst>
                              <p:cond delay="0"/>
                            </p:stCondLst>
                            <p:childTnLst>
                              <p:par>
                                <p:cTn id="7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5" fill="hold">
                      <p:stCondLst>
                        <p:cond delay="indefinite"/>
                      </p:stCondLst>
                      <p:childTnLst>
                        <p:par>
                          <p:cTn id="716" fill="hold">
                            <p:stCondLst>
                              <p:cond delay="0"/>
                            </p:stCondLst>
                            <p:childTnLst>
                              <p:par>
                                <p:cTn id="7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3" fill="hold">
                      <p:stCondLst>
                        <p:cond delay="indefinite"/>
                      </p:stCondLst>
                      <p:childTnLst>
                        <p:par>
                          <p:cTn id="724" fill="hold">
                            <p:stCondLst>
                              <p:cond delay="0"/>
                            </p:stCondLst>
                            <p:childTnLst>
                              <p:par>
                                <p:cTn id="7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 fontScale="94000"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Java Advanced – Course Overview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47" name="TextShape 2"/>
          <p:cNvSpPr txBox="1"/>
          <p:nvPr/>
        </p:nvSpPr>
        <p:spPr>
          <a:xfrm>
            <a:off x="1529280" y="6400800"/>
            <a:ext cx="10482120" cy="3513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/>
          <a:p>
            <a:pPr algn="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en-US" sz="18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https://softuni.bg/courses/java-oop-advanced</a:t>
            </a: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448" name="Picture 34" descr=""/>
          <p:cNvPicPr/>
          <p:nvPr/>
        </p:nvPicPr>
        <p:blipFill>
          <a:blip r:embed="rId2"/>
          <a:stretch/>
        </p:blipFill>
        <p:spPr>
          <a:xfrm>
            <a:off x="9439200" y="3886200"/>
            <a:ext cx="2553120" cy="555120"/>
          </a:xfrm>
          <a:prstGeom prst="rect">
            <a:avLst/>
          </a:prstGeom>
          <a:ln>
            <a:noFill/>
          </a:ln>
          <a:effectLst>
            <a:outerShdw algn="tl" blurRad="292100" dir="2700000" dist="139498" rotWithShape="0">
              <a:srgbClr val="333333">
                <a:alpha val="65000"/>
              </a:srgbClr>
            </a:outerShdw>
            <a:softEdge rad="0"/>
          </a:effectLst>
        </p:spPr>
      </p:pic>
      <p:pic>
        <p:nvPicPr>
          <p:cNvPr id="449" name="Picture 35" descr=""/>
          <p:cNvPicPr/>
          <p:nvPr/>
        </p:nvPicPr>
        <p:blipFill>
          <a:blip r:embed="rId3"/>
          <a:stretch/>
        </p:blipFill>
        <p:spPr>
          <a:xfrm>
            <a:off x="7199280" y="2139840"/>
            <a:ext cx="2898000" cy="676080"/>
          </a:xfrm>
          <a:prstGeom prst="rect">
            <a:avLst/>
          </a:prstGeom>
          <a:ln>
            <a:noFill/>
          </a:ln>
        </p:spPr>
      </p:pic>
      <p:pic>
        <p:nvPicPr>
          <p:cNvPr id="450" name="Picture 36" descr=""/>
          <p:cNvPicPr/>
          <p:nvPr/>
        </p:nvPicPr>
        <p:blipFill>
          <a:blip r:embed="rId4"/>
          <a:stretch/>
        </p:blipFill>
        <p:spPr>
          <a:xfrm>
            <a:off x="7199280" y="2949120"/>
            <a:ext cx="1780920" cy="747000"/>
          </a:xfrm>
          <a:prstGeom prst="rect">
            <a:avLst/>
          </a:prstGeom>
          <a:ln>
            <a:noFill/>
          </a:ln>
        </p:spPr>
      </p:pic>
      <p:pic>
        <p:nvPicPr>
          <p:cNvPr id="451" name="Picture 37" descr=""/>
          <p:cNvPicPr/>
          <p:nvPr/>
        </p:nvPicPr>
        <p:blipFill>
          <a:blip r:embed="rId5"/>
          <a:stretch/>
        </p:blipFill>
        <p:spPr>
          <a:xfrm>
            <a:off x="9092880" y="2949120"/>
            <a:ext cx="2898000" cy="747000"/>
          </a:xfrm>
          <a:prstGeom prst="rect">
            <a:avLst/>
          </a:prstGeom>
          <a:ln>
            <a:noFill/>
          </a:ln>
        </p:spPr>
      </p:pic>
      <p:pic>
        <p:nvPicPr>
          <p:cNvPr id="452" name="Picture 38" descr=""/>
          <p:cNvPicPr/>
          <p:nvPr/>
        </p:nvPicPr>
        <p:blipFill>
          <a:blip r:embed="rId6"/>
          <a:stretch/>
        </p:blipFill>
        <p:spPr>
          <a:xfrm>
            <a:off x="10213200" y="2139840"/>
            <a:ext cx="1780200" cy="676080"/>
          </a:xfrm>
          <a:prstGeom prst="rect">
            <a:avLst/>
          </a:prstGeom>
          <a:ln>
            <a:noFill/>
          </a:ln>
        </p:spPr>
      </p:pic>
      <p:pic>
        <p:nvPicPr>
          <p:cNvPr id="453" name="Picture 39" descr=""/>
          <p:cNvPicPr/>
          <p:nvPr/>
        </p:nvPicPr>
        <p:blipFill>
          <a:blip r:embed="rId7"/>
          <a:stretch/>
        </p:blipFill>
        <p:spPr>
          <a:xfrm>
            <a:off x="7199280" y="3886200"/>
            <a:ext cx="2142000" cy="555120"/>
          </a:xfrm>
          <a:prstGeom prst="rect">
            <a:avLst/>
          </a:prstGeom>
          <a:ln>
            <a:noFill/>
          </a:ln>
        </p:spPr>
      </p:pic>
      <p:pic>
        <p:nvPicPr>
          <p:cNvPr id="454" name="Picture 40" descr=""/>
          <p:cNvPicPr/>
          <p:nvPr/>
        </p:nvPicPr>
        <p:blipFill>
          <a:blip r:embed="rId8"/>
          <a:stretch/>
        </p:blipFill>
        <p:spPr>
          <a:xfrm>
            <a:off x="10138680" y="4626720"/>
            <a:ext cx="1853280" cy="1392480"/>
          </a:xfrm>
          <a:prstGeom prst="rect">
            <a:avLst/>
          </a:prstGeom>
          <a:ln>
            <a:noFill/>
          </a:ln>
        </p:spPr>
      </p:pic>
      <p:pic>
        <p:nvPicPr>
          <p:cNvPr id="455" name="Picture 41" descr=""/>
          <p:cNvPicPr/>
          <p:nvPr/>
        </p:nvPicPr>
        <p:blipFill>
          <a:blip r:embed="rId9"/>
          <a:stretch/>
        </p:blipFill>
        <p:spPr>
          <a:xfrm>
            <a:off x="7161120" y="1313640"/>
            <a:ext cx="1533960" cy="660240"/>
          </a:xfrm>
          <a:prstGeom prst="rect">
            <a:avLst/>
          </a:prstGeom>
          <a:ln>
            <a:noFill/>
          </a:ln>
        </p:spPr>
      </p:pic>
      <p:pic>
        <p:nvPicPr>
          <p:cNvPr id="456" name="Picture 42" descr=""/>
          <p:cNvPicPr/>
          <p:nvPr/>
        </p:nvPicPr>
        <p:blipFill>
          <a:blip r:embed="rId10"/>
          <a:stretch/>
        </p:blipFill>
        <p:spPr>
          <a:xfrm>
            <a:off x="7200720" y="5405400"/>
            <a:ext cx="2798280" cy="614160"/>
          </a:xfrm>
          <a:prstGeom prst="rect">
            <a:avLst/>
          </a:prstGeom>
          <a:ln>
            <a:noFill/>
          </a:ln>
        </p:spPr>
      </p:pic>
      <p:pic>
        <p:nvPicPr>
          <p:cNvPr id="457" name="Picture 43" descr=""/>
          <p:cNvPicPr/>
          <p:nvPr/>
        </p:nvPicPr>
        <p:blipFill>
          <a:blip r:embed="rId11"/>
          <a:stretch/>
        </p:blipFill>
        <p:spPr>
          <a:xfrm>
            <a:off x="8805600" y="1304280"/>
            <a:ext cx="1482480" cy="669240"/>
          </a:xfrm>
          <a:prstGeom prst="rect">
            <a:avLst/>
          </a:prstGeom>
          <a:ln>
            <a:noFill/>
          </a:ln>
        </p:spPr>
      </p:pic>
      <p:pic>
        <p:nvPicPr>
          <p:cNvPr id="458" name="Picture 44" descr=""/>
          <p:cNvPicPr/>
          <p:nvPr/>
        </p:nvPicPr>
        <p:blipFill>
          <a:blip r:embed="rId12"/>
          <a:stretch/>
        </p:blipFill>
        <p:spPr>
          <a:xfrm>
            <a:off x="10449360" y="1295280"/>
            <a:ext cx="1512000" cy="678240"/>
          </a:xfrm>
          <a:prstGeom prst="rect">
            <a:avLst/>
          </a:prstGeom>
          <a:ln>
            <a:noFill/>
          </a:ln>
        </p:spPr>
      </p:pic>
      <p:pic>
        <p:nvPicPr>
          <p:cNvPr id="459" name="Picture 45" descr=""/>
          <p:cNvPicPr/>
          <p:nvPr/>
        </p:nvPicPr>
        <p:blipFill>
          <a:blip r:embed="rId13"/>
          <a:stretch/>
        </p:blipFill>
        <p:spPr>
          <a:xfrm>
            <a:off x="7200720" y="4641480"/>
            <a:ext cx="2798280" cy="614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27" dur="indefinite" restart="never" nodeType="tmRoot">
          <p:childTnLst>
            <p:seq>
              <p:cTn id="7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TextShape 1"/>
          <p:cNvSpPr txBox="1"/>
          <p:nvPr/>
        </p:nvSpPr>
        <p:spPr>
          <a:xfrm>
            <a:off x="259920" y="102960"/>
            <a:ext cx="9073800" cy="936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 fontScale="73000"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Trainings @ Software University (SoftUni)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61" name="TextShape 2"/>
          <p:cNvSpPr txBox="1"/>
          <p:nvPr/>
        </p:nvSpPr>
        <p:spPr>
          <a:xfrm>
            <a:off x="259920" y="1039680"/>
            <a:ext cx="9434160" cy="563904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Software University – High-Quality Education, Profession and Job for Software Developers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9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softuni.bg</a:t>
            </a:r>
            <a:r>
              <a:rPr b="0" lang="en-US" sz="2900" spc="-1" strike="noStrike">
                <a:solidFill>
                  <a:srgbClr val="ffffff"/>
                </a:solidFill>
                <a:latin typeface="Calibri"/>
              </a:rPr>
              <a:t> </a:t>
            </a:r>
            <a:endParaRPr b="0" lang="en-US" sz="29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Software University Foundation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000" spc="-1" strike="noStrike" u="sng">
                <a:solidFill>
                  <a:srgbClr val="f6c781"/>
                </a:solidFill>
                <a:uFillTx/>
                <a:latin typeface="Calibri"/>
                <a:hlinkClick r:id="rId2"/>
              </a:rPr>
              <a:t>http://softuni.foundation/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pPr lvl="1"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Software University @ Facebook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900" spc="-1" strike="noStrike" u="sng">
                <a:solidFill>
                  <a:srgbClr val="f6c781"/>
                </a:solidFill>
                <a:uFillTx/>
                <a:latin typeface="Calibri"/>
                <a:hlinkClick r:id="rId3"/>
              </a:rPr>
              <a:t>facebook.com/SoftwareUniversity</a:t>
            </a:r>
            <a:endParaRPr b="0" lang="en-US" sz="2900" spc="-1" strike="noStrike">
              <a:solidFill>
                <a:srgbClr val="ffffff"/>
              </a:solidFill>
              <a:latin typeface="Calibri"/>
            </a:endParaRPr>
          </a:p>
          <a:p>
            <a:pPr lvl="1"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Software University Forums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2" marL="60948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000" spc="-1" strike="noStrike" u="sng">
                <a:solidFill>
                  <a:srgbClr val="f6c781"/>
                </a:solidFill>
                <a:uFillTx/>
                <a:latin typeface="Calibri"/>
                <a:hlinkClick r:id="rId4"/>
              </a:rPr>
              <a:t>forum.softuni.bg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462" name="Picture 9" descr=""/>
          <p:cNvPicPr/>
          <p:nvPr/>
        </p:nvPicPr>
        <p:blipFill>
          <a:blip r:embed="rId5"/>
          <a:stretch/>
        </p:blipFill>
        <p:spPr>
          <a:xfrm>
            <a:off x="9858600" y="3265920"/>
            <a:ext cx="1466640" cy="365400"/>
          </a:xfrm>
          <a:prstGeom prst="rect">
            <a:avLst/>
          </a:prstGeom>
          <a:ln>
            <a:noFill/>
          </a:ln>
        </p:spPr>
      </p:pic>
      <p:pic>
        <p:nvPicPr>
          <p:cNvPr id="463" name="Picture 4" descr=""/>
          <p:cNvPicPr/>
          <p:nvPr/>
        </p:nvPicPr>
        <p:blipFill>
          <a:blip r:embed="rId6"/>
          <a:stretch/>
        </p:blipFill>
        <p:spPr>
          <a:xfrm>
            <a:off x="10075680" y="4012200"/>
            <a:ext cx="1003680" cy="1017360"/>
          </a:xfrm>
          <a:prstGeom prst="rect">
            <a:avLst/>
          </a:prstGeom>
          <a:ln>
            <a:noFill/>
          </a:ln>
        </p:spPr>
      </p:pic>
      <p:pic>
        <p:nvPicPr>
          <p:cNvPr id="464" name="Picture 12" descr=""/>
          <p:cNvPicPr/>
          <p:nvPr/>
        </p:nvPicPr>
        <p:blipFill>
          <a:blip r:embed="rId7"/>
          <a:stretch/>
        </p:blipFill>
        <p:spPr>
          <a:xfrm>
            <a:off x="10109160" y="5410080"/>
            <a:ext cx="969840" cy="965520"/>
          </a:xfrm>
          <a:prstGeom prst="rect">
            <a:avLst/>
          </a:prstGeom>
          <a:ln>
            <a:noFill/>
          </a:ln>
        </p:spPr>
      </p:pic>
      <p:pic>
        <p:nvPicPr>
          <p:cNvPr id="465" name="Picture 4" descr=""/>
          <p:cNvPicPr/>
          <p:nvPr/>
        </p:nvPicPr>
        <p:blipFill>
          <a:blip r:embed="rId8"/>
          <a:stretch/>
        </p:blipFill>
        <p:spPr>
          <a:xfrm>
            <a:off x="6295320" y="2727360"/>
            <a:ext cx="2746800" cy="3657240"/>
          </a:xfrm>
          <a:prstGeom prst="rect">
            <a:avLst/>
          </a:prstGeom>
          <a:ln>
            <a:noFill/>
          </a:ln>
        </p:spPr>
      </p:pic>
      <p:pic>
        <p:nvPicPr>
          <p:cNvPr id="466" name="Picture 15" descr=""/>
          <p:cNvPicPr/>
          <p:nvPr/>
        </p:nvPicPr>
        <p:blipFill>
          <a:blip r:embed="rId9"/>
          <a:stretch/>
        </p:blipFill>
        <p:spPr>
          <a:xfrm>
            <a:off x="9829440" y="1039680"/>
            <a:ext cx="1495800" cy="1845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License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68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 fontScale="75000"/>
          </a:bodyPr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This course (slides, examples, demos, videos, homework, etc.)</a:t>
            </a:r>
            <a:br/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is licensed under the "</a:t>
            </a:r>
            <a:r>
              <a:rPr b="0" lang="en-US" sz="34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Creative Commons </a:t>
            </a:r>
            <a:r>
              <a:rPr b="0" lang="en-US" sz="3400" spc="-1" strike="noStrike" u="sng">
                <a:solidFill>
                  <a:srgbClr val="f6c781"/>
                </a:solidFill>
                <a:uFillTx/>
                <a:latin typeface="Calibri"/>
                <a:hlinkClick r:id="rId2"/>
              </a:rPr>
              <a:t>Attribution-NonCommercial-ShareAlike</a:t>
            </a:r>
            <a:r>
              <a:rPr b="0" lang="en-US" sz="3400" spc="-1" strike="noStrike" u="sng">
                <a:solidFill>
                  <a:srgbClr val="f6c781"/>
                </a:solidFill>
                <a:uFillTx/>
                <a:latin typeface="Calibri"/>
                <a:hlinkClick r:id="rId3"/>
              </a:rPr>
              <a:t> 4.0 International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" license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1800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Attribution: this work may contain portions from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"</a:t>
            </a:r>
            <a:r>
              <a:rPr b="0" lang="en-US" sz="2000" spc="-1" strike="noStrike" u="sng">
                <a:solidFill>
                  <a:srgbClr val="f6c781"/>
                </a:solidFill>
                <a:uFillTx/>
                <a:latin typeface="Calibri"/>
                <a:hlinkClick r:id="rId4"/>
              </a:rPr>
              <a:t>Fundamentals of Computer Programming with Java</a:t>
            </a: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" book by Svetlin Nakov &amp; Co. under </a:t>
            </a:r>
            <a:r>
              <a:rPr b="0" lang="en-US" sz="2000" spc="-1" strike="noStrike" u="sng">
                <a:solidFill>
                  <a:srgbClr val="f6c781"/>
                </a:solidFill>
                <a:uFillTx/>
                <a:latin typeface="Calibri"/>
                <a:hlinkClick r:id="rId5"/>
              </a:rPr>
              <a:t>CC-BY-SA</a:t>
            </a: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 license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"</a:t>
            </a:r>
            <a:r>
              <a:rPr b="0" lang="en-US" sz="2000" spc="-1" strike="noStrike" u="sng">
                <a:solidFill>
                  <a:srgbClr val="f6c781"/>
                </a:solidFill>
                <a:uFillTx/>
                <a:latin typeface="Calibri"/>
                <a:hlinkClick r:id="rId6"/>
              </a:rPr>
              <a:t>C# Part I</a:t>
            </a: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" course by Telerik Academy under </a:t>
            </a:r>
            <a:r>
              <a:rPr b="0" lang="en-US" sz="2000" spc="-1" strike="noStrike" u="sng">
                <a:solidFill>
                  <a:srgbClr val="f6c781"/>
                </a:solidFill>
                <a:uFillTx/>
                <a:latin typeface="Calibri"/>
                <a:hlinkClick r:id="rId7"/>
              </a:rPr>
              <a:t>CC-BY-NC-SA</a:t>
            </a: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 license 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"</a:t>
            </a:r>
            <a:r>
              <a:rPr b="0" lang="en-US" sz="2000" spc="-1" strike="noStrike" u="sng">
                <a:solidFill>
                  <a:srgbClr val="f6c781"/>
                </a:solidFill>
                <a:uFillTx/>
                <a:latin typeface="Calibri"/>
                <a:hlinkClick r:id="rId8"/>
              </a:rPr>
              <a:t>C# Part II</a:t>
            </a: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" course by Telerik Academy under </a:t>
            </a:r>
            <a:r>
              <a:rPr b="0" lang="en-US" sz="2000" spc="-1" strike="noStrike" u="sng">
                <a:solidFill>
                  <a:srgbClr val="f6c781"/>
                </a:solidFill>
                <a:uFillTx/>
                <a:latin typeface="Calibri"/>
                <a:hlinkClick r:id="rId9"/>
              </a:rPr>
              <a:t>CC-BY-NC-SA</a:t>
            </a: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 license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69" name="TextShape 3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B506A32E-8613-4B95-A3A1-0D4756A5B0EF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470" name="Picture 4" descr=""/>
          <p:cNvPicPr/>
          <p:nvPr/>
        </p:nvPicPr>
        <p:blipFill>
          <a:blip r:embed="rId10"/>
          <a:stretch/>
        </p:blipFill>
        <p:spPr>
          <a:xfrm>
            <a:off x="4507560" y="3281040"/>
            <a:ext cx="3170520" cy="110916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</p:spTree>
  </p:cSld>
  <mc:AlternateContent>
    <mc:Choice Requires="p14">
      <p:transition p14:dur="10"/>
    </mc:Choice>
    <mc:Fallback>
      <p:transition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1053FD09-040C-4203-83A6-858AF3D9C608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52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Not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structured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Not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repeatable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Can’t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cover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all of the code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Not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as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easy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to do as it should be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53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Manual Testing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54" name="CustomShape 4"/>
          <p:cNvSpPr/>
          <p:nvPr/>
        </p:nvSpPr>
        <p:spPr>
          <a:xfrm>
            <a:off x="664200" y="4038480"/>
            <a:ext cx="10839960" cy="24969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void testSum()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if (this.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sum(</a:t>
            </a: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1, 2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)</a:t>
            </a: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 != 3)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    </a:t>
            </a: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throw new Exception("1 + 2 != 3");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}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>
                <p:childTnLst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Shape 1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We need a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structured</a:t>
            </a: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approach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that: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Allows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refactoring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Reduces the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cost</a:t>
            </a: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of</a:t>
            </a: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change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3000" spc="-1" strike="noStrike">
                <a:solidFill>
                  <a:srgbClr val="f3cd60"/>
                </a:solidFill>
                <a:latin typeface="Calibri"/>
              </a:rPr>
              <a:t>Decreases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the number of </a:t>
            </a:r>
            <a:r>
              <a:rPr b="1" lang="en-US" sz="3000" spc="-1" strike="noStrike">
                <a:solidFill>
                  <a:srgbClr val="f3cd60"/>
                </a:solidFill>
                <a:latin typeface="Calibri"/>
              </a:rPr>
              <a:t>defects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in the code 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Bonus: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Improves </a:t>
            </a:r>
            <a:r>
              <a:rPr b="1" lang="en-US" sz="3000" spc="-1" strike="noStrike">
                <a:solidFill>
                  <a:srgbClr val="f3cd60"/>
                </a:solidFill>
                <a:latin typeface="Calibri"/>
              </a:rPr>
              <a:t>design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56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B63C08ED-799B-43E6-B31D-0D12FED13D08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5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57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Manual Testing (2)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>
                <p:childTnLst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1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System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tests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Integration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tests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Unit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tests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59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A78746F6-A529-447A-A88A-A77C625BA353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6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60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Automated Testing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61" name="CustomShape 4"/>
          <p:cNvSpPr/>
          <p:nvPr/>
        </p:nvSpPr>
        <p:spPr>
          <a:xfrm>
            <a:off x="5942160" y="1676520"/>
            <a:ext cx="4343040" cy="4343040"/>
          </a:xfrm>
          <a:prstGeom prst="ellipse">
            <a:avLst/>
          </a:prstGeom>
          <a:solidFill>
            <a:schemeClr val="accent1"/>
          </a:solidFill>
          <a:ln w="1908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595959"/>
                </a:solidFill>
                <a:latin typeface="Calibri"/>
              </a:rPr>
              <a:t>System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62" name="CustomShape 5"/>
          <p:cNvSpPr/>
          <p:nvPr/>
        </p:nvSpPr>
        <p:spPr>
          <a:xfrm>
            <a:off x="4417920" y="3276720"/>
            <a:ext cx="2742840" cy="2742840"/>
          </a:xfrm>
          <a:prstGeom prst="ellipse">
            <a:avLst/>
          </a:prstGeom>
          <a:solidFill>
            <a:schemeClr val="accent1"/>
          </a:solidFill>
          <a:ln w="1908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45000" bIns="45000" anchor="ctr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595959"/>
                </a:solidFill>
                <a:latin typeface="Calibri"/>
              </a:rPr>
              <a:t>Integration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63" name="CustomShape 6"/>
          <p:cNvSpPr/>
          <p:nvPr/>
        </p:nvSpPr>
        <p:spPr>
          <a:xfrm>
            <a:off x="3351240" y="4570560"/>
            <a:ext cx="1449000" cy="1449000"/>
          </a:xfrm>
          <a:prstGeom prst="ellipse">
            <a:avLst/>
          </a:prstGeom>
          <a:solidFill>
            <a:schemeClr val="accent1"/>
          </a:solidFill>
          <a:ln w="1908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595959"/>
                </a:solidFill>
                <a:latin typeface="Calibri"/>
              </a:rPr>
              <a:t>Unit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64" name="CustomShape 7"/>
          <p:cNvSpPr/>
          <p:nvPr/>
        </p:nvSpPr>
        <p:spPr>
          <a:xfrm>
            <a:off x="1161720" y="5105520"/>
            <a:ext cx="2095920" cy="912240"/>
          </a:xfrm>
          <a:prstGeom prst="wedgeRoundRectCallout">
            <a:avLst>
              <a:gd name="adj1" fmla="val 60351"/>
              <a:gd name="adj2" fmla="val 4036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A single class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65" name="CustomShape 8"/>
          <p:cNvSpPr/>
          <p:nvPr/>
        </p:nvSpPr>
        <p:spPr>
          <a:xfrm>
            <a:off x="9599760" y="1349280"/>
            <a:ext cx="2262600" cy="912240"/>
          </a:xfrm>
          <a:prstGeom prst="wedgeRoundRectCallout">
            <a:avLst>
              <a:gd name="adj1" fmla="val -61293"/>
              <a:gd name="adj2" fmla="val 42402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The whole system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66" name="CustomShape 9"/>
          <p:cNvSpPr/>
          <p:nvPr/>
        </p:nvSpPr>
        <p:spPr>
          <a:xfrm>
            <a:off x="2682000" y="2905920"/>
            <a:ext cx="2262600" cy="912240"/>
          </a:xfrm>
          <a:prstGeom prst="wedgeRoundRectCallout">
            <a:avLst>
              <a:gd name="adj1" fmla="val 61641"/>
              <a:gd name="adj2" fmla="val 44533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A single module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" dur="indefinite" restart="never" nodeType="tmRoot">
          <p:childTnLst>
            <p:seq>
              <p:cTn id="66" dur="indefinite" nodeType="mainSeq">
                <p:childTnLst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74E2D6B1-688F-4F71-B50B-863A4CB2C044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7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68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304920" indent="-304560">
              <a:lnSpc>
                <a:spcPct val="100000"/>
              </a:lnSpc>
              <a:spcBef>
                <a:spcPts val="799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The first popular unit testing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framework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799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Most popular for Java development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799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Based on Java, written by </a:t>
            </a:r>
            <a:r>
              <a:rPr b="0" lang="en-US" sz="3400" spc="-1" strike="noStrike" u="sng">
                <a:solidFill>
                  <a:srgbClr val="f0a029"/>
                </a:solidFill>
                <a:uFillTx/>
                <a:latin typeface="Calibri"/>
                <a:hlinkClick r:id="rId1"/>
              </a:rPr>
              <a:t>Kent Beck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&amp; Co.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69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JUnit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270" name="Group 4"/>
          <p:cNvGrpSpPr/>
          <p:nvPr/>
        </p:nvGrpSpPr>
        <p:grpSpPr>
          <a:xfrm>
            <a:off x="1370160" y="3342960"/>
            <a:ext cx="3657240" cy="3170880"/>
            <a:chOff x="1370160" y="3342960"/>
            <a:chExt cx="3657240" cy="3170880"/>
          </a:xfrm>
        </p:grpSpPr>
        <p:sp>
          <p:nvSpPr>
            <p:cNvPr id="271" name="CustomShape 5"/>
            <p:cNvSpPr/>
            <p:nvPr/>
          </p:nvSpPr>
          <p:spPr>
            <a:xfrm>
              <a:off x="1370160" y="4008960"/>
              <a:ext cx="3657240" cy="18388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72" name="Picture 6" descr=""/>
            <p:cNvPicPr/>
            <p:nvPr/>
          </p:nvPicPr>
          <p:blipFill>
            <a:blip r:embed="rId2"/>
            <a:stretch/>
          </p:blipFill>
          <p:spPr>
            <a:xfrm>
              <a:off x="1649520" y="3342960"/>
              <a:ext cx="3098160" cy="317088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73" name="Picture 4" descr=""/>
          <p:cNvPicPr/>
          <p:nvPr/>
        </p:nvPicPr>
        <p:blipFill>
          <a:blip r:embed="rId3"/>
          <a:srcRect l="0" t="1938" r="0" b="0"/>
          <a:stretch/>
        </p:blipFill>
        <p:spPr>
          <a:xfrm>
            <a:off x="5408640" y="4008960"/>
            <a:ext cx="5434560" cy="1838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1" dur="indefinite" restart="never" nodeType="tmRoot">
          <p:childTnLst>
            <p:seq>
              <p:cTn id="92" dur="indefinite" nodeType="mainSeq">
                <p:childTnLst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Shape 1"/>
          <p:cNvSpPr txBox="1"/>
          <p:nvPr/>
        </p:nvSpPr>
        <p:spPr>
          <a:xfrm>
            <a:off x="912960" y="4858200"/>
            <a:ext cx="1036296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/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</a:rPr>
              <a:t>Unit Testing Basics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75" name="TextShape 2"/>
          <p:cNvSpPr txBox="1"/>
          <p:nvPr/>
        </p:nvSpPr>
        <p:spPr>
          <a:xfrm>
            <a:off x="912960" y="5757840"/>
            <a:ext cx="10362960" cy="718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/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9" strike="noStrike">
                <a:solidFill>
                  <a:srgbClr val="f0a22e"/>
                </a:solidFill>
                <a:latin typeface="Calibri"/>
              </a:rPr>
              <a:t>How to Write Tests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276" name="Group 3"/>
          <p:cNvGrpSpPr/>
          <p:nvPr/>
        </p:nvGrpSpPr>
        <p:grpSpPr>
          <a:xfrm>
            <a:off x="4341960" y="2309760"/>
            <a:ext cx="3657240" cy="1965600"/>
            <a:chOff x="4341960" y="2309760"/>
            <a:chExt cx="3657240" cy="1965600"/>
          </a:xfrm>
        </p:grpSpPr>
        <p:sp>
          <p:nvSpPr>
            <p:cNvPr id="277" name="CustomShape 4"/>
            <p:cNvSpPr/>
            <p:nvPr/>
          </p:nvSpPr>
          <p:spPr>
            <a:xfrm>
              <a:off x="4341960" y="2309760"/>
              <a:ext cx="3657240" cy="1965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78" name="Picture 4" descr=""/>
            <p:cNvPicPr/>
            <p:nvPr/>
          </p:nvPicPr>
          <p:blipFill>
            <a:blip r:embed="rId1"/>
            <a:stretch/>
          </p:blipFill>
          <p:spPr>
            <a:xfrm>
              <a:off x="5408640" y="2530800"/>
              <a:ext cx="1523520" cy="152352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79" name="Picture 2" descr=""/>
          <p:cNvPicPr/>
          <p:nvPr/>
        </p:nvPicPr>
        <p:blipFill>
          <a:blip r:embed="rId2"/>
          <a:stretch/>
        </p:blipFill>
        <p:spPr>
          <a:xfrm>
            <a:off x="6927840" y="1295280"/>
            <a:ext cx="2742840" cy="2742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1" dur="indefinite" restart="never" nodeType="tmRoot">
          <p:childTnLst>
            <p:seq>
              <p:cTn id="1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18</TotalTime>
  <Application>LibreOffice/6.1.2.1$Linux_X86_64 LibreOffice_project/10$Build-1</Application>
  <Words>2274</Words>
  <Paragraphs>550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2014-01-02T17:00:34Z</dcterms:created>
  <dc:creator/>
  <dc:description>Software University Foundation - http://softuni.org</dc:description>
  <cp:keywords>Java Unit Testing Dependency Injection Mocking</cp:keywords>
  <dc:language>en-US</dc:language>
  <cp:lastModifiedBy/>
  <dcterms:modified xsi:type="dcterms:W3CDTF">2018-12-24T18:01:57Z</dcterms:modified>
  <cp:revision>2</cp:revision>
  <dc:subject>C# Basics Course</dc:subject>
  <dc:title>Generics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23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47</vt:i4>
  </property>
  <property fmtid="{D5CDD505-2E9C-101B-9397-08002B2CF9AE}" pid="12" name="_TemplateID">
    <vt:lpwstr>TC027879909991</vt:lpwstr>
  </property>
  <property fmtid="{D5CDD505-2E9C-101B-9397-08002B2CF9AE}" pid="13" name="category">
    <vt:lpwstr>programming, software engineering, java</vt:lpwstr>
  </property>
</Properties>
</file>